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6" r:id="rId3"/>
    <p:sldId id="257" r:id="rId4"/>
    <p:sldId id="258" r:id="rId5"/>
    <p:sldId id="259" r:id="rId6"/>
    <p:sldId id="260" r:id="rId7"/>
    <p:sldId id="261" r:id="rId8"/>
    <p:sldId id="262" r:id="rId9"/>
    <p:sldId id="273" r:id="rId10"/>
    <p:sldId id="263" r:id="rId11"/>
    <p:sldId id="264" r:id="rId12"/>
    <p:sldId id="265" r:id="rId13"/>
    <p:sldId id="266" r:id="rId14"/>
    <p:sldId id="267" r:id="rId15"/>
    <p:sldId id="268" r:id="rId16"/>
    <p:sldId id="269" r:id="rId17"/>
    <p:sldId id="270" r:id="rId18"/>
    <p:sldId id="271" r:id="rId19"/>
    <p:sldId id="272" r:id="rId20"/>
    <p:sldId id="274" r:id="rId21"/>
    <p:sldId id="27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51"/>
    <p:restoredTop sz="94694"/>
  </p:normalViewPr>
  <p:slideViewPr>
    <p:cSldViewPr snapToGrid="0">
      <p:cViewPr varScale="1">
        <p:scale>
          <a:sx n="151" d="100"/>
          <a:sy n="151" d="100"/>
        </p:scale>
        <p:origin x="208"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4/3/24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4/3/24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4/3/24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4/3/24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4/3/24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4/3/24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4/3/24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4/3/24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4/3/24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4/3/24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4/3/24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4/3/24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4/3/24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4/3/24</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4/3/24</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satarora.com/w24-alt-tab.pptx" TargetMode="External"/><Relationship Id="rId2" Type="http://schemas.openxmlformats.org/officeDocument/2006/relationships/hyperlink" Target="https://satarora.com/w24-alt-tab.pdf"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satarora.com/lm.py" TargetMode="External"/><Relationship Id="rId2" Type="http://schemas.openxmlformats.org/officeDocument/2006/relationships/hyperlink" Target="https://satarora.com/w24-alt-tab.pdf" TargetMode="External"/><Relationship Id="rId1" Type="http://schemas.openxmlformats.org/officeDocument/2006/relationships/slideLayout" Target="../slideLayouts/slideLayout1.xml"/><Relationship Id="rId4" Type="http://schemas.openxmlformats.org/officeDocument/2006/relationships/hyperlink" Target="https://satarora.com/lm.ipynb"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www.ibm.com/topics/machine-learning"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5" Type="http://schemas.openxmlformats.org/officeDocument/2006/relationships/hyperlink" Target="https://satarora.com/lm.ipynb" TargetMode="External"/><Relationship Id="rId4" Type="http://schemas.openxmlformats.org/officeDocument/2006/relationships/hyperlink" Target="https://satarora.com/lm.py"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satarora.com/lm.py"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s://satarora.com/lm.ipynb"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825D3-B3B0-3F48-B37A-15232FE510CB}"/>
              </a:ext>
            </a:extLst>
          </p:cNvPr>
          <p:cNvSpPr>
            <a:spLocks noGrp="1"/>
          </p:cNvSpPr>
          <p:nvPr>
            <p:ph type="ctrTitle"/>
          </p:nvPr>
        </p:nvSpPr>
        <p:spPr/>
        <p:txBody>
          <a:bodyPr/>
          <a:lstStyle/>
          <a:p>
            <a:r>
              <a:rPr lang="en-US" dirty="0"/>
              <a:t>Why is my Machine Learning Model so Bad?</a:t>
            </a:r>
          </a:p>
        </p:txBody>
      </p:sp>
      <p:sp>
        <p:nvSpPr>
          <p:cNvPr id="3" name="Subtitle 2">
            <a:extLst>
              <a:ext uri="{FF2B5EF4-FFF2-40B4-BE49-F238E27FC236}">
                <a16:creationId xmlns:a16="http://schemas.microsoft.com/office/drawing/2014/main" id="{625F4B72-24AE-842D-D3E4-105F660E3296}"/>
              </a:ext>
            </a:extLst>
          </p:cNvPr>
          <p:cNvSpPr>
            <a:spLocks noGrp="1"/>
          </p:cNvSpPr>
          <p:nvPr>
            <p:ph type="subTitle" idx="1"/>
          </p:nvPr>
        </p:nvSpPr>
        <p:spPr/>
        <p:txBody>
          <a:bodyPr/>
          <a:lstStyle/>
          <a:p>
            <a:r>
              <a:rPr lang="en-US" dirty="0"/>
              <a:t>Alt-Tab W24: Sat Arora</a:t>
            </a:r>
          </a:p>
        </p:txBody>
      </p:sp>
      <p:sp>
        <p:nvSpPr>
          <p:cNvPr id="4" name="TextBox 3">
            <a:extLst>
              <a:ext uri="{FF2B5EF4-FFF2-40B4-BE49-F238E27FC236}">
                <a16:creationId xmlns:a16="http://schemas.microsoft.com/office/drawing/2014/main" id="{35A7BE1B-247B-4192-D6E4-D732D9D56A3D}"/>
              </a:ext>
            </a:extLst>
          </p:cNvPr>
          <p:cNvSpPr txBox="1"/>
          <p:nvPr/>
        </p:nvSpPr>
        <p:spPr>
          <a:xfrm>
            <a:off x="5638800" y="2969622"/>
            <a:ext cx="65" cy="276999"/>
          </a:xfrm>
          <a:prstGeom prst="rect">
            <a:avLst/>
          </a:prstGeom>
          <a:noFill/>
        </p:spPr>
        <p:txBody>
          <a:bodyPr wrap="none" lIns="0" tIns="0" rIns="0" bIns="0" rtlCol="0">
            <a:spAutoFit/>
          </a:bodyPr>
          <a:lstStyle/>
          <a:p>
            <a:endParaRPr lang="en-US" dirty="0"/>
          </a:p>
        </p:txBody>
      </p:sp>
      <p:sp>
        <p:nvSpPr>
          <p:cNvPr id="5" name="TextBox 4">
            <a:extLst>
              <a:ext uri="{FF2B5EF4-FFF2-40B4-BE49-F238E27FC236}">
                <a16:creationId xmlns:a16="http://schemas.microsoft.com/office/drawing/2014/main" id="{67C52B2A-ECA8-C3CA-3E04-08B2958D3EF2}"/>
              </a:ext>
            </a:extLst>
          </p:cNvPr>
          <p:cNvSpPr txBox="1"/>
          <p:nvPr/>
        </p:nvSpPr>
        <p:spPr>
          <a:xfrm>
            <a:off x="2420983" y="972093"/>
            <a:ext cx="7350034" cy="1384995"/>
          </a:xfrm>
          <a:prstGeom prst="rect">
            <a:avLst/>
          </a:prstGeom>
          <a:noFill/>
        </p:spPr>
        <p:txBody>
          <a:bodyPr wrap="square" rtlCol="0">
            <a:spAutoFit/>
          </a:bodyPr>
          <a:lstStyle/>
          <a:p>
            <a:pPr algn="ctr"/>
            <a:r>
              <a:rPr lang="en-US" sz="2800" dirty="0">
                <a:solidFill>
                  <a:schemeClr val="bg1"/>
                </a:solidFill>
              </a:rPr>
              <a:t>This talk is posted on </a:t>
            </a:r>
            <a:r>
              <a:rPr lang="en-US" sz="2800" dirty="0">
                <a:solidFill>
                  <a:schemeClr val="bg1"/>
                </a:solidFill>
                <a:hlinkClick r:id="rId2">
                  <a:extLst>
                    <a:ext uri="{A12FA001-AC4F-418D-AE19-62706E023703}">
                      <ahyp:hlinkClr xmlns:ahyp="http://schemas.microsoft.com/office/drawing/2018/hyperlinkcolor" val="tx"/>
                    </a:ext>
                  </a:extLst>
                </a:hlinkClick>
              </a:rPr>
              <a:t>https://satarora.com/w24-alt-tab.pdf</a:t>
            </a:r>
            <a:r>
              <a:rPr lang="en-US" sz="2800" dirty="0">
                <a:solidFill>
                  <a:schemeClr val="bg1"/>
                </a:solidFill>
              </a:rPr>
              <a:t> or </a:t>
            </a:r>
            <a:r>
              <a:rPr lang="en-US" sz="2800" dirty="0">
                <a:solidFill>
                  <a:schemeClr val="bg1"/>
                </a:solidFill>
                <a:hlinkClick r:id="rId3">
                  <a:extLst>
                    <a:ext uri="{A12FA001-AC4F-418D-AE19-62706E023703}">
                      <ahyp:hlinkClr xmlns:ahyp="http://schemas.microsoft.com/office/drawing/2018/hyperlinkcolor" val="tx"/>
                    </a:ext>
                  </a:extLst>
                </a:hlinkClick>
              </a:rPr>
              <a:t>https://satarora.com/w24-alt-tab.pptx</a:t>
            </a:r>
            <a:r>
              <a:rPr lang="en-US" sz="2800" dirty="0">
                <a:solidFill>
                  <a:schemeClr val="bg1"/>
                </a:solidFill>
              </a:rPr>
              <a:t> </a:t>
            </a:r>
          </a:p>
        </p:txBody>
      </p:sp>
    </p:spTree>
    <p:extLst>
      <p:ext uri="{BB962C8B-B14F-4D97-AF65-F5344CB8AC3E}">
        <p14:creationId xmlns:p14="http://schemas.microsoft.com/office/powerpoint/2010/main" val="18942545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A03D1-57F8-520B-04B6-DE86F576B491}"/>
              </a:ext>
            </a:extLst>
          </p:cNvPr>
          <p:cNvSpPr>
            <a:spLocks noGrp="1"/>
          </p:cNvSpPr>
          <p:nvPr>
            <p:ph type="title"/>
          </p:nvPr>
        </p:nvSpPr>
        <p:spPr/>
        <p:txBody>
          <a:bodyPr/>
          <a:lstStyle/>
          <a:p>
            <a:r>
              <a:rPr lang="en-US" dirty="0"/>
              <a:t>Now to learn more about errors in our predictions!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C135259-1F46-509B-7281-4E301F17FF4F}"/>
                  </a:ext>
                </a:extLst>
              </p:cNvPr>
              <p:cNvSpPr>
                <a:spLocks noGrp="1"/>
              </p:cNvSpPr>
              <p:nvPr>
                <p:ph idx="1"/>
              </p:nvPr>
            </p:nvSpPr>
            <p:spPr/>
            <p:txBody>
              <a:bodyPr>
                <a:normAutofit fontScale="92500" lnSpcReduction="20000"/>
              </a:bodyPr>
              <a:lstStyle/>
              <a:p>
                <a:r>
                  <a:rPr lang="en-US" dirty="0"/>
                  <a:t>Recall again </a:t>
                </a:r>
                <a14:m>
                  <m:oMath xmlns:m="http://schemas.openxmlformats.org/officeDocument/2006/math">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oMath>
                </a14:m>
                <a:r>
                  <a:rPr lang="en-US" dirty="0"/>
                  <a:t> is our regression function. We show this is optimal for MSE!</a:t>
                </a:r>
              </a:p>
              <a:p>
                <a:r>
                  <a:rPr lang="en-US" dirty="0"/>
                  <a:t>First note that as </a:t>
                </a:r>
                <a14:m>
                  <m:oMath xmlns:m="http://schemas.openxmlformats.org/officeDocument/2006/math">
                    <m:func>
                      <m:funcPr>
                        <m:ctrlPr>
                          <a:rPr lang="en-CA" b="0" i="1" smtClean="0">
                            <a:latin typeface="Cambria Math" panose="02040503050406030204" pitchFamily="18" charset="0"/>
                          </a:rPr>
                        </m:ctrlPr>
                      </m:funcPr>
                      <m:fName>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r>
                          <a:rPr lang="en-CA" b="0" i="1" smtClean="0">
                            <a:latin typeface="Cambria Math" panose="02040503050406030204" pitchFamily="18" charset="0"/>
                          </a:rPr>
                          <m:t>=</m:t>
                        </m:r>
                        <m:limLow>
                          <m:limLowPr>
                            <m:ctrlPr>
                              <a:rPr lang="en-CA" b="0" i="1" smtClean="0">
                                <a:latin typeface="Cambria Math" panose="02040503050406030204" pitchFamily="18" charset="0"/>
                              </a:rPr>
                            </m:ctrlPr>
                          </m:limLowPr>
                          <m:e>
                            <m:r>
                              <m:rPr>
                                <m:sty m:val="p"/>
                              </m:rPr>
                              <a:rPr lang="en-CA" b="0" i="0" smtClean="0">
                                <a:latin typeface="Cambria Math" panose="02040503050406030204" pitchFamily="18" charset="0"/>
                              </a:rPr>
                              <m:t>min</m:t>
                            </m:r>
                          </m:e>
                          <m:lim>
                            <m:r>
                              <a:rPr lang="en-CA" b="0" i="1" smtClean="0">
                                <a:latin typeface="Cambria Math" panose="02040503050406030204" pitchFamily="18" charset="0"/>
                              </a:rPr>
                              <m:t>𝑓</m:t>
                            </m:r>
                          </m:lim>
                        </m:limLow>
                      </m:fName>
                      <m:e>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b="0" i="1" smtClean="0">
                                <a:latin typeface="Cambria Math" panose="02040503050406030204" pitchFamily="18" charset="0"/>
                              </a:rPr>
                            </m:ctrlPr>
                          </m:naryPr>
                          <m:sub>
                            <m:r>
                              <m:rPr>
                                <m:brk m:alnAt="23"/>
                              </m:rPr>
                              <a:rPr lang="en-CA" b="0" i="1" smtClean="0">
                                <a:latin typeface="Cambria Math" panose="02040503050406030204" pitchFamily="18" charset="0"/>
                              </a:rPr>
                              <m:t>𝑖</m:t>
                            </m:r>
                            <m:r>
                              <a:rPr lang="en-CA" b="0" i="1" smtClean="0">
                                <a:latin typeface="Cambria Math" panose="02040503050406030204" pitchFamily="18" charset="0"/>
                              </a:rPr>
                              <m:t>=1</m:t>
                            </m:r>
                          </m:sub>
                          <m:sup>
                            <m:r>
                              <a:rPr lang="en-CA" b="0" i="1" smtClean="0">
                                <a:latin typeface="Cambria Math" panose="02040503050406030204" pitchFamily="18" charset="0"/>
                              </a:rPr>
                              <m:t>𝑛</m:t>
                            </m:r>
                          </m:sup>
                          <m:e>
                            <m:sSup>
                              <m:sSupPr>
                                <m:ctrlPr>
                                  <a:rPr lang="en-CA" b="0" i="1" smtClean="0">
                                    <a:latin typeface="Cambria Math" panose="02040503050406030204" pitchFamily="18" charset="0"/>
                                  </a:rPr>
                                </m:ctrlPr>
                              </m:sSupPr>
                              <m:e>
                                <m:d>
                                  <m:dPr>
                                    <m:ctrlPr>
                                      <a:rPr lang="en-CA" b="0" i="1" smtClean="0">
                                        <a:latin typeface="Cambria Math" panose="02040503050406030204" pitchFamily="18" charset="0"/>
                                      </a:rPr>
                                    </m:ctrlPr>
                                  </m:dPr>
                                  <m:e>
                                    <m:r>
                                      <a:rPr lang="en-CA" b="0" i="1" smtClean="0">
                                        <a:latin typeface="Cambria Math" panose="02040503050406030204" pitchFamily="18" charset="0"/>
                                      </a:rPr>
                                      <m:t>𝑓</m:t>
                                    </m:r>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e>
                                </m:d>
                              </m:e>
                              <m:sup>
                                <m:r>
                                  <a:rPr lang="en-CA" b="0" i="1" smtClean="0">
                                    <a:latin typeface="Cambria Math" panose="02040503050406030204" pitchFamily="18" charset="0"/>
                                  </a:rPr>
                                  <m:t>2</m:t>
                                </m:r>
                              </m:sup>
                            </m:sSup>
                          </m:e>
                        </m:nary>
                      </m:e>
                    </m:func>
                  </m:oMath>
                </a14:m>
                <a:r>
                  <a:rPr lang="en-US" dirty="0"/>
                  <a:t>, thus:</a:t>
                </a:r>
              </a:p>
              <a:p>
                <a:pPr lvl="1"/>
                <a14:m>
                  <m:oMath xmlns:m="http://schemas.openxmlformats.org/officeDocument/2006/math">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oMath>
                </a14:m>
                <a:r>
                  <a:rPr lang="en-US" dirty="0"/>
                  <a:t> is the minimum value of the expected squared error for ALL possible functions </a:t>
                </a:r>
                <a14:m>
                  <m:oMath xmlns:m="http://schemas.openxmlformats.org/officeDocument/2006/math">
                    <m:r>
                      <a:rPr lang="en-CA" b="0" i="1" smtClean="0">
                        <a:latin typeface="Cambria Math" panose="02040503050406030204" pitchFamily="18" charset="0"/>
                      </a:rPr>
                      <m:t>𝑓</m:t>
                    </m:r>
                  </m:oMath>
                </a14:m>
                <a:endParaRPr lang="en-US" dirty="0"/>
              </a:p>
              <a:p>
                <a:pPr lvl="1"/>
                <a:r>
                  <a:rPr lang="en-US" dirty="0"/>
                  <a:t>This is also the definition of </a:t>
                </a:r>
                <a:r>
                  <a:rPr lang="en-US" b="1" dirty="0"/>
                  <a:t>conditional expectation,</a:t>
                </a:r>
                <a:r>
                  <a:rPr lang="en-US" dirty="0"/>
                  <a:t> which for MSE is </a:t>
                </a:r>
                <a14:m>
                  <m:oMath xmlns:m="http://schemas.openxmlformats.org/officeDocument/2006/math">
                    <m:r>
                      <a:rPr lang="en-CA" b="0" i="1" smtClean="0">
                        <a:latin typeface="Cambria Math" panose="02040503050406030204" pitchFamily="18" charset="0"/>
                      </a:rPr>
                      <m:t>𝐸</m:t>
                    </m:r>
                    <m:d>
                      <m:dPr>
                        <m:begChr m:val="["/>
                        <m:endChr m:val="|"/>
                        <m:ctrlPr>
                          <a:rPr lang="en-CA" b="0" i="1" smtClean="0">
                            <a:latin typeface="Cambria Math" panose="02040503050406030204" pitchFamily="18" charset="0"/>
                          </a:rPr>
                        </m:ctrlPr>
                      </m:dPr>
                      <m:e>
                        <m:sSup>
                          <m:sSupPr>
                            <m:ctrlPr>
                              <a:rPr lang="en-CA" b="0" i="1" smtClean="0">
                                <a:latin typeface="Cambria Math" panose="02040503050406030204" pitchFamily="18" charset="0"/>
                              </a:rPr>
                            </m:ctrlPr>
                          </m:sSupPr>
                          <m:e>
                            <m:d>
                              <m:dPr>
                                <m:ctrlPr>
                                  <a:rPr lang="en-CA" b="0" i="1" smtClean="0">
                                    <a:latin typeface="Cambria Math" panose="02040503050406030204" pitchFamily="18" charset="0"/>
                                  </a:rPr>
                                </m:ctrlPr>
                              </m:dPr>
                              <m:e>
                                <m:r>
                                  <a:rPr lang="en-CA" b="0" i="1" smtClean="0">
                                    <a:latin typeface="Cambria Math" panose="02040503050406030204" pitchFamily="18" charset="0"/>
                                  </a:rPr>
                                  <m:t>𝑌</m:t>
                                </m:r>
                                <m:r>
                                  <a:rPr lang="en-CA" b="0" i="1" smtClean="0">
                                    <a:latin typeface="Cambria Math" panose="02040503050406030204" pitchFamily="18" charset="0"/>
                                  </a:rPr>
                                  <m:t> −</m:t>
                                </m:r>
                                <m:r>
                                  <a:rPr lang="en-CA" b="0" i="1" smtClean="0">
                                    <a:latin typeface="Cambria Math" panose="02040503050406030204" pitchFamily="18" charset="0"/>
                                  </a:rPr>
                                  <m:t>𝑓</m:t>
                                </m:r>
                                <m:d>
                                  <m:dPr>
                                    <m:ctrlPr>
                                      <a:rPr lang="en-CA" b="0" i="1" smtClean="0">
                                        <a:latin typeface="Cambria Math" panose="02040503050406030204" pitchFamily="18" charset="0"/>
                                      </a:rPr>
                                    </m:ctrlPr>
                                  </m:dPr>
                                  <m:e>
                                    <m:r>
                                      <a:rPr lang="en-CA" b="0" i="1" smtClean="0">
                                        <a:latin typeface="Cambria Math" panose="02040503050406030204" pitchFamily="18" charset="0"/>
                                      </a:rPr>
                                      <m:t>𝑋</m:t>
                                    </m:r>
                                  </m:e>
                                </m:d>
                              </m:e>
                            </m:d>
                          </m:e>
                          <m:sup>
                            <m:r>
                              <a:rPr lang="en-CA" b="0" i="1" smtClean="0">
                                <a:latin typeface="Cambria Math" panose="02040503050406030204" pitchFamily="18" charset="0"/>
                              </a:rPr>
                              <m:t>2</m:t>
                            </m:r>
                          </m:sup>
                        </m:sSup>
                      </m:e>
                    </m:d>
                    <m:r>
                      <a:rPr lang="en-CA" b="0" i="1" smtClean="0">
                        <a:latin typeface="Cambria Math" panose="02040503050406030204" pitchFamily="18" charset="0"/>
                      </a:rPr>
                      <m:t>𝑋</m:t>
                    </m:r>
                    <m:r>
                      <a:rPr lang="en-CA" b="0" i="1" smtClean="0">
                        <a:latin typeface="Cambria Math" panose="02040503050406030204" pitchFamily="18" charset="0"/>
                      </a:rPr>
                      <m:t>=</m:t>
                    </m:r>
                    <m:r>
                      <a:rPr lang="en-CA" b="0" i="1" smtClean="0">
                        <a:latin typeface="Cambria Math" panose="02040503050406030204" pitchFamily="18" charset="0"/>
                      </a:rPr>
                      <m:t>𝑥</m:t>
                    </m:r>
                    <m:r>
                      <a:rPr lang="en-CA" b="0" i="1" smtClean="0">
                        <a:latin typeface="Cambria Math" panose="02040503050406030204" pitchFamily="18" charset="0"/>
                      </a:rPr>
                      <m:t>]</m:t>
                    </m:r>
                  </m:oMath>
                </a14:m>
                <a:endParaRPr lang="en-US" dirty="0"/>
              </a:p>
              <a:p>
                <a:pPr lvl="1"/>
                <a:r>
                  <a:rPr lang="en-US" dirty="0"/>
                  <a:t>Thus, we have that the regression function</a:t>
                </a:r>
                <a:r>
                  <a:rPr lang="en-CA" b="0" dirty="0"/>
                  <a:t> </a:t>
                </a:r>
                <a14:m>
                  <m:oMath xmlns:m="http://schemas.openxmlformats.org/officeDocument/2006/math">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oMath>
                </a14:m>
                <a:r>
                  <a:rPr lang="en-US" dirty="0"/>
                  <a:t> satisfies </a:t>
                </a:r>
                <a14:m>
                  <m:oMath xmlns:m="http://schemas.openxmlformats.org/officeDocument/2006/math">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r>
                      <a:rPr lang="en-CA" b="0" i="1" smtClean="0">
                        <a:latin typeface="Cambria Math" panose="02040503050406030204" pitchFamily="18" charset="0"/>
                      </a:rPr>
                      <m:t>(</m:t>
                    </m:r>
                    <m:r>
                      <a:rPr lang="en-CA" b="0" i="1" smtClean="0">
                        <a:latin typeface="Cambria Math" panose="02040503050406030204" pitchFamily="18" charset="0"/>
                      </a:rPr>
                      <m:t>𝑥</m:t>
                    </m:r>
                    <m:r>
                      <a:rPr lang="en-CA" b="0" i="1" smtClean="0">
                        <a:latin typeface="Cambria Math" panose="02040503050406030204" pitchFamily="18" charset="0"/>
                      </a:rPr>
                      <m:t>)=</m:t>
                    </m:r>
                    <m:r>
                      <a:rPr lang="en-CA" b="0" i="1" smtClean="0">
                        <a:latin typeface="Cambria Math" panose="02040503050406030204" pitchFamily="18" charset="0"/>
                      </a:rPr>
                      <m:t>𝐸</m:t>
                    </m:r>
                    <m:d>
                      <m:dPr>
                        <m:begChr m:val="["/>
                        <m:endChr m:val="|"/>
                        <m:ctrlPr>
                          <a:rPr lang="en-CA" b="0" i="1" smtClean="0">
                            <a:latin typeface="Cambria Math" panose="02040503050406030204" pitchFamily="18" charset="0"/>
                          </a:rPr>
                        </m:ctrlPr>
                      </m:dPr>
                      <m:e>
                        <m:r>
                          <a:rPr lang="en-CA" b="0" i="1" smtClean="0">
                            <a:latin typeface="Cambria Math" panose="02040503050406030204" pitchFamily="18" charset="0"/>
                          </a:rPr>
                          <m:t>𝑌</m:t>
                        </m:r>
                        <m:r>
                          <a:rPr lang="en-CA" b="0" i="1" smtClean="0">
                            <a:latin typeface="Cambria Math" panose="02040503050406030204" pitchFamily="18" charset="0"/>
                          </a:rPr>
                          <m:t> </m:t>
                        </m:r>
                      </m:e>
                    </m:d>
                    <m:r>
                      <a:rPr lang="en-CA" b="0" i="1" smtClean="0">
                        <a:latin typeface="Cambria Math" panose="02040503050406030204" pitchFamily="18" charset="0"/>
                      </a:rPr>
                      <m:t>𝑋</m:t>
                    </m:r>
                    <m:r>
                      <a:rPr lang="en-CA" b="0" i="1" smtClean="0">
                        <a:latin typeface="Cambria Math" panose="02040503050406030204" pitchFamily="18" charset="0"/>
                      </a:rPr>
                      <m:t>=</m:t>
                    </m:r>
                    <m:r>
                      <a:rPr lang="en-CA" b="0" i="1" smtClean="0">
                        <a:latin typeface="Cambria Math" panose="02040503050406030204" pitchFamily="18" charset="0"/>
                      </a:rPr>
                      <m:t>𝑥</m:t>
                    </m:r>
                    <m:r>
                      <a:rPr lang="en-CA" b="0" i="1" smtClean="0">
                        <a:latin typeface="Cambria Math" panose="02040503050406030204" pitchFamily="18" charset="0"/>
                      </a:rPr>
                      <m:t>]</m:t>
                    </m:r>
                  </m:oMath>
                </a14:m>
                <a:r>
                  <a:rPr lang="en-US" dirty="0"/>
                  <a:t> for any input </a:t>
                </a:r>
                <a14:m>
                  <m:oMath xmlns:m="http://schemas.openxmlformats.org/officeDocument/2006/math">
                    <m:r>
                      <a:rPr lang="en-CA" b="0" i="1" smtClean="0">
                        <a:latin typeface="Cambria Math" panose="02040503050406030204" pitchFamily="18" charset="0"/>
                      </a:rPr>
                      <m:t>𝑥</m:t>
                    </m:r>
                  </m:oMath>
                </a14:m>
                <a:endParaRPr lang="en-US" dirty="0"/>
              </a:p>
              <a:p>
                <a:r>
                  <a:rPr lang="en-US" dirty="0"/>
                  <a:t>Thus, for some arbitrary function </a:t>
                </a:r>
                <a14:m>
                  <m:oMath xmlns:m="http://schemas.openxmlformats.org/officeDocument/2006/math">
                    <m:r>
                      <a:rPr lang="en-CA" b="0" i="1" smtClean="0">
                        <a:latin typeface="Cambria Math" panose="02040503050406030204" pitchFamily="18" charset="0"/>
                      </a:rPr>
                      <m:t>𝑓</m:t>
                    </m:r>
                  </m:oMath>
                </a14:m>
                <a:r>
                  <a:rPr lang="en-US" dirty="0"/>
                  <a:t> that we may learn, we have that </a:t>
                </a:r>
                <a:br>
                  <a:rPr lang="en-US" dirty="0"/>
                </a:br>
                <a14:m>
                  <m:oMath xmlns:m="http://schemas.openxmlformats.org/officeDocument/2006/math">
                    <m:r>
                      <a:rPr lang="en-CA" b="0" i="1" smtClean="0">
                        <a:latin typeface="Cambria Math" panose="02040503050406030204" pitchFamily="18" charset="0"/>
                      </a:rPr>
                      <m:t>𝑀𝑆𝐸</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b="0" i="1" smtClean="0">
                            <a:latin typeface="Cambria Math" panose="02040503050406030204" pitchFamily="18" charset="0"/>
                          </a:rPr>
                        </m:ctrlPr>
                      </m:naryPr>
                      <m:sub>
                        <m:r>
                          <m:rPr>
                            <m:brk m:alnAt="23"/>
                          </m:rPr>
                          <a:rPr lang="en-CA" b="0" i="1" smtClean="0">
                            <a:latin typeface="Cambria Math" panose="02040503050406030204" pitchFamily="18" charset="0"/>
                          </a:rPr>
                          <m:t>𝑖</m:t>
                        </m:r>
                        <m:r>
                          <a:rPr lang="en-CA" b="0" i="1" smtClean="0">
                            <a:latin typeface="Cambria Math" panose="02040503050406030204" pitchFamily="18" charset="0"/>
                          </a:rPr>
                          <m:t>=1</m:t>
                        </m:r>
                      </m:sub>
                      <m:sup>
                        <m:r>
                          <a:rPr lang="en-CA" b="0" i="1" smtClean="0">
                            <a:latin typeface="Cambria Math" panose="02040503050406030204" pitchFamily="18" charset="0"/>
                          </a:rPr>
                          <m:t>𝑛</m:t>
                        </m:r>
                      </m:sup>
                      <m:e>
                        <m:sSup>
                          <m:sSupPr>
                            <m:ctrlPr>
                              <a:rPr lang="en-CA" b="0" i="1" smtClean="0">
                                <a:latin typeface="Cambria Math" panose="02040503050406030204" pitchFamily="18" charset="0"/>
                              </a:rPr>
                            </m:ctrlPr>
                          </m:sSupPr>
                          <m:e>
                            <m:d>
                              <m:dPr>
                                <m:ctrlPr>
                                  <a:rPr lang="en-CA" b="0" i="1" smtClean="0">
                                    <a:latin typeface="Cambria Math" panose="02040503050406030204" pitchFamily="18" charset="0"/>
                                  </a:rPr>
                                </m:ctrlPr>
                              </m:dPr>
                              <m:e>
                                <m:r>
                                  <a:rPr lang="en-CA" b="0" i="1" smtClean="0">
                                    <a:latin typeface="Cambria Math" panose="02040503050406030204" pitchFamily="18" charset="0"/>
                                  </a:rPr>
                                  <m:t>𝑓</m:t>
                                </m:r>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e>
                            </m:d>
                          </m:e>
                          <m:sup>
                            <m:r>
                              <a:rPr lang="en-CA" b="0" i="1" smtClean="0">
                                <a:latin typeface="Cambria Math" panose="02040503050406030204" pitchFamily="18" charset="0"/>
                              </a:rPr>
                              <m:t>2</m:t>
                            </m:r>
                          </m:sup>
                        </m:sSup>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b="0" i="1" smtClean="0">
                                <a:latin typeface="Cambria Math" panose="02040503050406030204" pitchFamily="18" charset="0"/>
                              </a:rPr>
                            </m:ctrlPr>
                          </m:naryPr>
                          <m:sub>
                            <m:r>
                              <m:rPr>
                                <m:brk m:alnAt="23"/>
                              </m:rPr>
                              <a:rPr lang="en-CA" b="0" i="1" smtClean="0">
                                <a:latin typeface="Cambria Math" panose="02040503050406030204" pitchFamily="18" charset="0"/>
                              </a:rPr>
                              <m:t>𝑖</m:t>
                            </m:r>
                            <m:r>
                              <a:rPr lang="en-CA" b="0" i="1" smtClean="0">
                                <a:latin typeface="Cambria Math" panose="02040503050406030204" pitchFamily="18" charset="0"/>
                              </a:rPr>
                              <m:t>=1</m:t>
                            </m:r>
                          </m:sub>
                          <m:sup>
                            <m:r>
                              <a:rPr lang="en-CA" b="0" i="1" smtClean="0">
                                <a:latin typeface="Cambria Math" panose="02040503050406030204" pitchFamily="18" charset="0"/>
                              </a:rPr>
                              <m:t>𝑛</m:t>
                            </m:r>
                          </m:sup>
                          <m:e>
                            <m:sSup>
                              <m:sSupPr>
                                <m:ctrlPr>
                                  <a:rPr lang="en-CA" b="0" i="1" smtClean="0">
                                    <a:latin typeface="Cambria Math" panose="02040503050406030204" pitchFamily="18" charset="0"/>
                                  </a:rPr>
                                </m:ctrlPr>
                              </m:sSupPr>
                              <m:e>
                                <m:d>
                                  <m:dPr>
                                    <m:ctrlPr>
                                      <a:rPr lang="en-CA" b="0" i="1" smtClean="0">
                                        <a:latin typeface="Cambria Math" panose="02040503050406030204" pitchFamily="18" charset="0"/>
                                      </a:rPr>
                                    </m:ctrlPr>
                                  </m:dPr>
                                  <m:e>
                                    <m:d>
                                      <m:dPr>
                                        <m:begChr m:val="["/>
                                        <m:endChr m:val="]"/>
                                        <m:ctrlPr>
                                          <a:rPr lang="en-CA" b="0" i="1" smtClean="0">
                                            <a:latin typeface="Cambria Math" panose="02040503050406030204" pitchFamily="18" charset="0"/>
                                          </a:rPr>
                                        </m:ctrlPr>
                                      </m:dPr>
                                      <m:e>
                                        <m:r>
                                          <a:rPr lang="en-CA" b="0" i="1" smtClean="0">
                                            <a:latin typeface="Cambria Math" panose="02040503050406030204" pitchFamily="18" charset="0"/>
                                          </a:rPr>
                                          <m:t>𝑓</m:t>
                                        </m:r>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d>
                                          <m:dPr>
                                            <m:ctrlPr>
                                              <a:rPr lang="en-CA" b="0" i="1" smtClean="0">
                                                <a:latin typeface="Cambria Math" panose="02040503050406030204" pitchFamily="18" charset="0"/>
                                              </a:rPr>
                                            </m:ctrlPr>
                                          </m:dPr>
                                          <m:e>
                                            <m:r>
                                              <a:rPr lang="en-CA" b="0" i="1" smtClean="0">
                                                <a:latin typeface="Cambria Math" panose="02040503050406030204" pitchFamily="18" charset="0"/>
                                              </a:rPr>
                                              <m:t>𝑥</m:t>
                                            </m:r>
                                          </m:e>
                                        </m:d>
                                      </m:e>
                                    </m:d>
                                    <m:r>
                                      <a:rPr lang="en-CA" b="0" i="1" smtClean="0">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 −</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r>
                                      <a:rPr lang="en-CA" b="0" i="1" smtClean="0">
                                        <a:latin typeface="Cambria Math" panose="02040503050406030204" pitchFamily="18" charset="0"/>
                                      </a:rPr>
                                      <m:t>]</m:t>
                                    </m:r>
                                  </m:e>
                                </m:d>
                              </m:e>
                              <m:sup>
                                <m:r>
                                  <a:rPr lang="en-CA" b="0" i="1" smtClean="0">
                                    <a:latin typeface="Cambria Math" panose="02040503050406030204" pitchFamily="18" charset="0"/>
                                  </a:rPr>
                                  <m:t>2</m:t>
                                </m:r>
                              </m:sup>
                            </m:sSup>
                          </m:e>
                        </m:nary>
                      </m:e>
                    </m:nary>
                  </m:oMath>
                </a14:m>
                <a:br>
                  <a:rPr lang="en-CA" b="0" i="1" dirty="0">
                    <a:latin typeface="Cambria Math" panose="02040503050406030204" pitchFamily="18" charset="0"/>
                  </a:rPr>
                </a:br>
                <a14:m>
                  <m:oMath xmlns:m="http://schemas.openxmlformats.org/officeDocument/2006/math">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d>
                      <m:dPr>
                        <m:ctrlPr>
                          <a:rPr lang="en-CA" b="0" i="1" smtClean="0">
                            <a:latin typeface="Cambria Math" panose="02040503050406030204" pitchFamily="18" charset="0"/>
                          </a:rPr>
                        </m:ctrlPr>
                      </m:dPr>
                      <m:e>
                        <m:nary>
                          <m:naryPr>
                            <m:chr m:val="∑"/>
                            <m:ctrlPr>
                              <a:rPr lang="en-CA" i="1" smtClean="0">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d>
                                      <m:dPr>
                                        <m:ctrlPr>
                                          <a:rPr lang="en-CA" i="1">
                                            <a:latin typeface="Cambria Math" panose="02040503050406030204" pitchFamily="18" charset="0"/>
                                          </a:rPr>
                                        </m:ctrlPr>
                                      </m:dPr>
                                      <m:e>
                                        <m:sSub>
                                          <m:sSubPr>
                                            <m:ctrlPr>
                                              <a:rPr lang="en-CA" b="0" i="1" smtClean="0">
                                                <a:latin typeface="Cambria Math" panose="02040503050406030204" pitchFamily="18" charset="0"/>
                                              </a:rPr>
                                            </m:ctrlPr>
                                          </m:sSubPr>
                                          <m:e>
                                            <m:r>
                                              <a:rPr lang="en-CA" i="1">
                                                <a:latin typeface="Cambria Math" panose="02040503050406030204" pitchFamily="18" charset="0"/>
                                              </a:rPr>
                                              <m:t>𝑥</m:t>
                                            </m:r>
                                          </m:e>
                                          <m:sub>
                                            <m:r>
                                              <a:rPr lang="en-CA" b="0" i="1" smtClean="0">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d>
                                      <m:dPr>
                                        <m:ctrlPr>
                                          <a:rPr lang="en-CA" i="1">
                                            <a:latin typeface="Cambria Math" panose="02040503050406030204" pitchFamily="18" charset="0"/>
                                          </a:rPr>
                                        </m:ctrlPr>
                                      </m:dPr>
                                      <m:e>
                                        <m:sSub>
                                          <m:sSubPr>
                                            <m:ctrlPr>
                                              <a:rPr lang="en-CA" b="0" i="1" smtClean="0">
                                                <a:latin typeface="Cambria Math" panose="02040503050406030204" pitchFamily="18" charset="0"/>
                                              </a:rPr>
                                            </m:ctrlPr>
                                          </m:sSubPr>
                                          <m:e>
                                            <m:r>
                                              <a:rPr lang="en-CA" i="1">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e>
                                </m:d>
                              </m:e>
                              <m:sup>
                                <m:r>
                                  <a:rPr lang="en-CA" i="1">
                                    <a:latin typeface="Cambria Math" panose="02040503050406030204" pitchFamily="18" charset="0"/>
                                  </a:rPr>
                                  <m:t>2</m:t>
                                </m:r>
                              </m:sup>
                            </m:sSup>
                          </m:e>
                        </m:nary>
                        <m:r>
                          <a:rPr lang="en-CA" b="0" i="1" smtClean="0">
                            <a:latin typeface="Cambria Math" panose="02040503050406030204" pitchFamily="18" charset="0"/>
                          </a:rPr>
                          <m:t>+2</m:t>
                        </m:r>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r>
                              <a:rPr lang="en-CA" b="0" i="1" smtClean="0">
                                <a:latin typeface="Cambria Math" panose="02040503050406030204" pitchFamily="18" charset="0"/>
                              </a:rPr>
                              <m:t>(</m:t>
                            </m:r>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d>
                              <m:dPr>
                                <m:ctrlPr>
                                  <a:rPr lang="en-CA" i="1">
                                    <a:latin typeface="Cambria Math" panose="02040503050406030204" pitchFamily="18" charset="0"/>
                                  </a:rPr>
                                </m:ctrlPr>
                              </m:dPr>
                              <m:e>
                                <m:sSub>
                                  <m:sSubPr>
                                    <m:ctrlPr>
                                      <a:rPr lang="en-CA" b="0" i="1" smtClean="0">
                                        <a:latin typeface="Cambria Math" panose="02040503050406030204" pitchFamily="18" charset="0"/>
                                      </a:rPr>
                                    </m:ctrlPr>
                                  </m:sSubPr>
                                  <m:e>
                                    <m:r>
                                      <a:rPr lang="en-CA" i="1">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d>
                              <m:dPr>
                                <m:ctrlPr>
                                  <a:rPr lang="en-CA" i="1">
                                    <a:latin typeface="Cambria Math" panose="02040503050406030204" pitchFamily="18" charset="0"/>
                                  </a:rPr>
                                </m:ctrlPr>
                              </m:dPr>
                              <m:e>
                                <m:sSub>
                                  <m:sSubPr>
                                    <m:ctrlPr>
                                      <a:rPr lang="en-CA" b="0" i="1" smtClean="0">
                                        <a:latin typeface="Cambria Math" panose="02040503050406030204" pitchFamily="18" charset="0"/>
                                      </a:rPr>
                                    </m:ctrlPr>
                                  </m:sSubPr>
                                  <m:e>
                                    <m:r>
                                      <a:rPr lang="en-CA" i="1">
                                        <a:latin typeface="Cambria Math" panose="02040503050406030204" pitchFamily="18" charset="0"/>
                                      </a:rPr>
                                      <m:t>𝑥</m:t>
                                    </m:r>
                                  </m:e>
                                  <m:sub>
                                    <m:r>
                                      <a:rPr lang="en-CA" b="0" i="1" smtClean="0">
                                        <a:latin typeface="Cambria Math" panose="02040503050406030204" pitchFamily="18" charset="0"/>
                                      </a:rPr>
                                      <m:t>𝑖</m:t>
                                    </m:r>
                                  </m:sub>
                                </m:sSub>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r>
                              <a:rPr lang="en-CA" b="0" i="1" smtClean="0">
                                <a:latin typeface="Cambria Math" panose="02040503050406030204" pitchFamily="18" charset="0"/>
                              </a:rPr>
                              <m:t>)</m:t>
                            </m:r>
                          </m:e>
                        </m:nary>
                      </m:e>
                    </m:d>
                  </m:oMath>
                </a14:m>
                <a:endParaRPr lang="en-US" dirty="0"/>
              </a:p>
              <a:p>
                <a:r>
                  <a:rPr lang="en-US" dirty="0"/>
                  <a:t>We show the third term is 0 </a:t>
                </a:r>
                <a:r>
                  <a:rPr lang="en-US" dirty="0">
                    <a:sym typeface="Wingdings" pitchFamily="2" charset="2"/>
                  </a:rPr>
                  <a:t></a:t>
                </a:r>
                <a:endParaRPr lang="en-US" dirty="0"/>
              </a:p>
            </p:txBody>
          </p:sp>
        </mc:Choice>
        <mc:Fallback xmlns="">
          <p:sp>
            <p:nvSpPr>
              <p:cNvPr id="3" name="Content Placeholder 2">
                <a:extLst>
                  <a:ext uri="{FF2B5EF4-FFF2-40B4-BE49-F238E27FC236}">
                    <a16:creationId xmlns:a16="http://schemas.microsoft.com/office/drawing/2014/main" id="{EC135259-1F46-509B-7281-4E301F17FF4F}"/>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896385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D1C7C-32DF-05DD-279C-8D38668152F6}"/>
              </a:ext>
            </a:extLst>
          </p:cNvPr>
          <p:cNvSpPr>
            <a:spLocks noGrp="1"/>
          </p:cNvSpPr>
          <p:nvPr>
            <p:ph type="title"/>
          </p:nvPr>
        </p:nvSpPr>
        <p:spPr/>
        <p:txBody>
          <a:bodyPr/>
          <a:lstStyle/>
          <a:p>
            <a:r>
              <a:rPr lang="en-US" dirty="0"/>
              <a:t>Showing the product term is 0</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AA731E6-C75E-D269-A033-039F4F19E48E}"/>
                  </a:ext>
                </a:extLst>
              </p:cNvPr>
              <p:cNvSpPr>
                <a:spLocks noGrp="1"/>
              </p:cNvSpPr>
              <p:nvPr>
                <p:ph idx="1"/>
              </p:nvPr>
            </p:nvSpPr>
            <p:spPr/>
            <p:txBody>
              <a:bodyPr>
                <a:normAutofit fontScale="92500" lnSpcReduction="10000"/>
              </a:bodyPr>
              <a:lstStyle/>
              <a:p>
                <a:r>
                  <a:rPr lang="en-US" dirty="0"/>
                  <a:t>We see that</a:t>
                </a:r>
                <a:br>
                  <a:rPr lang="en-US" dirty="0"/>
                </a:br>
                <a14:m>
                  <m:oMath xmlns:m="http://schemas.openxmlformats.org/officeDocument/2006/math">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r>
                          <a:rPr lang="en-CA" i="1">
                            <a:latin typeface="Cambria Math" panose="02040503050406030204" pitchFamily="18" charset="0"/>
                          </a:rPr>
                          <m:t>(</m:t>
                        </m:r>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r>
                          <a:rPr lang="en-CA" i="1">
                            <a:latin typeface="Cambria Math" panose="02040503050406030204" pitchFamily="18" charset="0"/>
                          </a:rPr>
                          <m:t>)</m:t>
                        </m:r>
                      </m:e>
                    </m:nary>
                    <m:r>
                      <a:rPr lang="en-CA" b="0" i="1" smtClean="0">
                        <a:latin typeface="Cambria Math" panose="02040503050406030204" pitchFamily="18" charset="0"/>
                      </a:rPr>
                      <m:t>=</m:t>
                    </m:r>
                    <m:r>
                      <a:rPr lang="en-CA" b="0" i="1" smtClean="0">
                        <a:latin typeface="Cambria Math" panose="02040503050406030204" pitchFamily="18" charset="0"/>
                      </a:rPr>
                      <m:t>𝐸</m:t>
                    </m:r>
                    <m:d>
                      <m:dPr>
                        <m:begChr m:val="["/>
                        <m:endChr m:val="]"/>
                        <m:ctrlPr>
                          <a:rPr lang="en-CA" b="0" i="1" smtClean="0">
                            <a:latin typeface="Cambria Math" panose="02040503050406030204" pitchFamily="18" charset="0"/>
                          </a:rPr>
                        </m:ctrlPr>
                      </m:dPr>
                      <m:e>
                        <m:d>
                          <m:dPr>
                            <m:ctrlPr>
                              <a:rPr lang="en-CA" b="0" i="1" smtClean="0">
                                <a:latin typeface="Cambria Math" panose="02040503050406030204" pitchFamily="18" charset="0"/>
                              </a:rPr>
                            </m:ctrlPr>
                          </m:dPr>
                          <m:e>
                            <m:r>
                              <a:rPr lang="en-CA" b="0" i="1" smtClean="0">
                                <a:latin typeface="Cambria Math" panose="02040503050406030204" pitchFamily="18" charset="0"/>
                              </a:rPr>
                              <m:t>𝑓</m:t>
                            </m:r>
                            <m:d>
                              <m:dPr>
                                <m:ctrlPr>
                                  <a:rPr lang="en-CA" b="0" i="1" smtClean="0">
                                    <a:latin typeface="Cambria Math" panose="02040503050406030204" pitchFamily="18" charset="0"/>
                                  </a:rPr>
                                </m:ctrlPr>
                              </m:dPr>
                              <m:e>
                                <m:r>
                                  <a:rPr lang="en-CA" b="0" i="1" smtClean="0">
                                    <a:latin typeface="Cambria Math" panose="02040503050406030204" pitchFamily="18" charset="0"/>
                                  </a:rPr>
                                  <m:t>𝑥</m:t>
                                </m:r>
                              </m:e>
                            </m:d>
                            <m:r>
                              <a:rPr lang="en-CA" b="0" i="1" smtClean="0">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d>
                              <m:dPr>
                                <m:ctrlPr>
                                  <a:rPr lang="en-CA" b="0" i="1" smtClean="0">
                                    <a:latin typeface="Cambria Math" panose="02040503050406030204" pitchFamily="18" charset="0"/>
                                  </a:rPr>
                                </m:ctrlPr>
                              </m:dPr>
                              <m:e>
                                <m:r>
                                  <a:rPr lang="en-CA" b="0" i="1" smtClean="0">
                                    <a:latin typeface="Cambria Math" panose="02040503050406030204" pitchFamily="18" charset="0"/>
                                  </a:rPr>
                                  <m:t>𝑥</m:t>
                                </m:r>
                              </m:e>
                            </m:d>
                          </m:e>
                        </m:d>
                        <m:d>
                          <m:dPr>
                            <m:ctrlPr>
                              <a:rPr lang="en-CA" b="0" i="1" smtClean="0">
                                <a:latin typeface="Cambria Math" panose="02040503050406030204" pitchFamily="18" charset="0"/>
                              </a:rPr>
                            </m:ctrlPr>
                          </m:dPr>
                          <m:e>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d>
                              <m:dPr>
                                <m:ctrlPr>
                                  <a:rPr lang="en-CA" b="0" i="1" smtClean="0">
                                    <a:latin typeface="Cambria Math" panose="02040503050406030204" pitchFamily="18" charset="0"/>
                                  </a:rPr>
                                </m:ctrlPr>
                              </m:dPr>
                              <m:e>
                                <m:r>
                                  <a:rPr lang="en-CA" b="0" i="1" smtClean="0">
                                    <a:latin typeface="Cambria Math" panose="02040503050406030204" pitchFamily="18" charset="0"/>
                                  </a:rPr>
                                  <m:t>𝑥</m:t>
                                </m:r>
                              </m:e>
                            </m:d>
                            <m:r>
                              <a:rPr lang="en-CA" b="0" i="1" smtClean="0">
                                <a:latin typeface="Cambria Math" panose="02040503050406030204" pitchFamily="18" charset="0"/>
                              </a:rPr>
                              <m:t>−</m:t>
                            </m:r>
                            <m:r>
                              <a:rPr lang="en-CA" b="0" i="1" smtClean="0">
                                <a:latin typeface="Cambria Math" panose="02040503050406030204" pitchFamily="18" charset="0"/>
                              </a:rPr>
                              <m:t>𝑦</m:t>
                            </m:r>
                          </m:e>
                        </m:d>
                      </m:e>
                    </m:d>
                  </m:oMath>
                </a14:m>
                <a:br>
                  <a:rPr lang="en-CA" dirty="0"/>
                </a:br>
                <a:r>
                  <a:rPr lang="en-CA" dirty="0"/>
                  <a:t>where E  is indicating that we are taking the expectation over the dataset.</a:t>
                </a:r>
              </a:p>
              <a:p>
                <a:r>
                  <a:rPr lang="en-US" dirty="0"/>
                  <a:t>However, we know that </a:t>
                </a:r>
                <a14:m>
                  <m:oMath xmlns:m="http://schemas.openxmlformats.org/officeDocument/2006/math">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r>
                      <a:rPr lang="en-CA" b="0" i="1" smtClean="0">
                        <a:latin typeface="Cambria Math" panose="02040503050406030204" pitchFamily="18" charset="0"/>
                      </a:rPr>
                      <m:t>(</m:t>
                    </m:r>
                    <m:r>
                      <a:rPr lang="en-CA" b="0" i="1" smtClean="0">
                        <a:latin typeface="Cambria Math" panose="02040503050406030204" pitchFamily="18" charset="0"/>
                      </a:rPr>
                      <m:t>𝑥</m:t>
                    </m:r>
                    <m:r>
                      <a:rPr lang="en-CA" b="0" i="1" smtClean="0">
                        <a:latin typeface="Cambria Math" panose="02040503050406030204" pitchFamily="18" charset="0"/>
                      </a:rPr>
                      <m:t>)=</m:t>
                    </m:r>
                    <m:r>
                      <a:rPr lang="en-CA" b="0" i="1" smtClean="0">
                        <a:latin typeface="Cambria Math" panose="02040503050406030204" pitchFamily="18" charset="0"/>
                      </a:rPr>
                      <m:t>𝐸</m:t>
                    </m:r>
                    <m:r>
                      <a:rPr lang="en-CA" b="0" i="1" smtClean="0">
                        <a:latin typeface="Cambria Math" panose="02040503050406030204" pitchFamily="18" charset="0"/>
                      </a:rPr>
                      <m:t>[</m:t>
                    </m:r>
                    <m:r>
                      <a:rPr lang="en-CA" b="0" i="1" smtClean="0">
                        <a:latin typeface="Cambria Math" panose="02040503050406030204" pitchFamily="18" charset="0"/>
                      </a:rPr>
                      <m:t>𝑌</m:t>
                    </m:r>
                    <m:r>
                      <a:rPr lang="en-CA" b="0" i="1" smtClean="0">
                        <a:latin typeface="Cambria Math" panose="02040503050406030204" pitchFamily="18" charset="0"/>
                      </a:rPr>
                      <m:t>|</m:t>
                    </m:r>
                    <m:r>
                      <a:rPr lang="en-CA" b="0" i="1" smtClean="0">
                        <a:latin typeface="Cambria Math" panose="02040503050406030204" pitchFamily="18" charset="0"/>
                      </a:rPr>
                      <m:t>𝑋</m:t>
                    </m:r>
                    <m:r>
                      <a:rPr lang="en-CA" b="0" i="1" smtClean="0">
                        <a:latin typeface="Cambria Math" panose="02040503050406030204" pitchFamily="18" charset="0"/>
                      </a:rPr>
                      <m:t>=</m:t>
                    </m:r>
                    <m:r>
                      <a:rPr lang="en-CA" b="0" i="1" smtClean="0">
                        <a:latin typeface="Cambria Math" panose="02040503050406030204" pitchFamily="18" charset="0"/>
                      </a:rPr>
                      <m:t>𝑥</m:t>
                    </m:r>
                    <m:r>
                      <a:rPr lang="en-CA" b="0" i="1" smtClean="0">
                        <a:latin typeface="Cambria Math" panose="02040503050406030204" pitchFamily="18" charset="0"/>
                      </a:rPr>
                      <m:t>]</m:t>
                    </m:r>
                  </m:oMath>
                </a14:m>
                <a:r>
                  <a:rPr lang="en-US" dirty="0"/>
                  <a:t>, thus this expectation can be written as</a:t>
                </a:r>
                <a:br>
                  <a:rPr lang="en-US" dirty="0"/>
                </a:br>
                <a14:m>
                  <m:oMath xmlns:m="http://schemas.openxmlformats.org/officeDocument/2006/math">
                    <m:sSub>
                      <m:sSubPr>
                        <m:ctrlPr>
                          <a:rPr lang="en-CA" b="0" i="1" smtClean="0">
                            <a:latin typeface="Cambria Math" panose="02040503050406030204" pitchFamily="18" charset="0"/>
                          </a:rPr>
                        </m:ctrlPr>
                      </m:sSubPr>
                      <m:e>
                        <m:r>
                          <a:rPr lang="en-CA" i="1">
                            <a:latin typeface="Cambria Math" panose="02040503050406030204" pitchFamily="18" charset="0"/>
                          </a:rPr>
                          <m:t>𝐸</m:t>
                        </m:r>
                      </m:e>
                      <m:sub>
                        <m:r>
                          <a:rPr lang="en-CA" b="0" i="1" smtClean="0">
                            <a:latin typeface="Cambria Math" panose="02040503050406030204" pitchFamily="18" charset="0"/>
                          </a:rPr>
                          <m:t>𝑋</m:t>
                        </m:r>
                      </m:sub>
                    </m:sSub>
                    <m:sSub>
                      <m:sSubPr>
                        <m:ctrlPr>
                          <a:rPr lang="en-CA" b="0" i="1" smtClean="0">
                            <a:latin typeface="Cambria Math" panose="02040503050406030204" pitchFamily="18" charset="0"/>
                          </a:rPr>
                        </m:ctrlPr>
                      </m:sSubPr>
                      <m:e>
                        <m:r>
                          <a:rPr lang="en-CA" b="0" i="1" smtClean="0">
                            <a:latin typeface="Cambria Math" panose="02040503050406030204" pitchFamily="18" charset="0"/>
                          </a:rPr>
                          <m:t>𝐸</m:t>
                        </m:r>
                      </m:e>
                      <m:sub>
                        <m:r>
                          <a:rPr lang="en-CA" b="0" i="1" smtClean="0">
                            <a:latin typeface="Cambria Math" panose="02040503050406030204" pitchFamily="18" charset="0"/>
                          </a:rPr>
                          <m:t>𝑌</m:t>
                        </m:r>
                        <m:r>
                          <a:rPr lang="en-CA" b="0" i="1" smtClean="0">
                            <a:latin typeface="Cambria Math" panose="02040503050406030204" pitchFamily="18" charset="0"/>
                          </a:rPr>
                          <m:t>|</m:t>
                        </m:r>
                        <m:r>
                          <a:rPr lang="en-CA" b="0" i="1" smtClean="0">
                            <a:latin typeface="Cambria Math" panose="02040503050406030204" pitchFamily="18" charset="0"/>
                          </a:rPr>
                          <m:t>𝑋</m:t>
                        </m:r>
                      </m:sub>
                    </m:sSub>
                    <m:d>
                      <m:dPr>
                        <m:begChr m:val="["/>
                        <m:endChr m:val="]"/>
                        <m:ctrlPr>
                          <a:rPr lang="en-CA" i="1">
                            <a:latin typeface="Cambria Math" panose="02040503050406030204" pitchFamily="18" charset="0"/>
                          </a:rPr>
                        </m:ctrlPr>
                      </m:d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r>
                                  <a:rPr lang="en-CA" i="1">
                                    <a:latin typeface="Cambria Math" panose="02040503050406030204" pitchFamily="18" charset="0"/>
                                  </a:rPr>
                                  <m:t>𝑥</m:t>
                                </m:r>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r>
                                  <a:rPr lang="en-CA" i="1">
                                    <a:latin typeface="Cambria Math" panose="02040503050406030204" pitchFamily="18" charset="0"/>
                                  </a:rPr>
                                  <m:t>𝑥</m:t>
                                </m:r>
                              </m:e>
                            </m:d>
                          </m:e>
                        </m:d>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r>
                                  <a:rPr lang="en-CA" i="1">
                                    <a:latin typeface="Cambria Math" panose="02040503050406030204" pitchFamily="18" charset="0"/>
                                  </a:rPr>
                                  <m:t>𝑥</m:t>
                                </m:r>
                              </m:e>
                            </m:d>
                            <m:r>
                              <a:rPr lang="en-CA" i="1">
                                <a:latin typeface="Cambria Math" panose="02040503050406030204" pitchFamily="18" charset="0"/>
                              </a:rPr>
                              <m:t>−</m:t>
                            </m:r>
                            <m:r>
                              <a:rPr lang="en-CA" i="1">
                                <a:latin typeface="Cambria Math" panose="02040503050406030204" pitchFamily="18" charset="0"/>
                              </a:rPr>
                              <m:t>𝑦</m:t>
                            </m:r>
                          </m:e>
                        </m:d>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𝐸</m:t>
                        </m:r>
                      </m:e>
                      <m:sub>
                        <m:r>
                          <a:rPr lang="en-CA" b="0" i="1" smtClean="0">
                            <a:latin typeface="Cambria Math" panose="02040503050406030204" pitchFamily="18" charset="0"/>
                          </a:rPr>
                          <m:t>𝑋</m:t>
                        </m:r>
                      </m:sub>
                    </m:sSub>
                    <m:d>
                      <m:dPr>
                        <m:begChr m:val="["/>
                        <m:endChr m:val="]"/>
                        <m:ctrlPr>
                          <a:rPr lang="en-CA" b="0" i="1" smtClean="0">
                            <a:latin typeface="Cambria Math" panose="02040503050406030204" pitchFamily="18" charset="0"/>
                          </a:rPr>
                        </m:ctrlPr>
                      </m:d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r>
                                  <a:rPr lang="en-CA" i="1">
                                    <a:latin typeface="Cambria Math" panose="02040503050406030204" pitchFamily="18" charset="0"/>
                                  </a:rPr>
                                  <m:t>𝑥</m:t>
                                </m:r>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r>
                                  <a:rPr lang="en-CA" i="1">
                                    <a:latin typeface="Cambria Math" panose="02040503050406030204" pitchFamily="18" charset="0"/>
                                  </a:rPr>
                                  <m:t>𝑥</m:t>
                                </m:r>
                              </m:e>
                            </m:d>
                          </m:e>
                        </m:d>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r>
                                  <a:rPr lang="en-CA" i="1">
                                    <a:latin typeface="Cambria Math" panose="02040503050406030204" pitchFamily="18" charset="0"/>
                                  </a:rPr>
                                  <m:t>𝑥</m:t>
                                </m:r>
                              </m:e>
                            </m:d>
                            <m:r>
                              <a:rPr lang="en-CA" i="1">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𝐸</m:t>
                                </m:r>
                              </m:e>
                              <m:sub>
                                <m:r>
                                  <a:rPr lang="en-CA" b="0" i="1" smtClean="0">
                                    <a:latin typeface="Cambria Math" panose="02040503050406030204" pitchFamily="18" charset="0"/>
                                  </a:rPr>
                                  <m:t>𝑌</m:t>
                                </m:r>
                                <m:r>
                                  <a:rPr lang="en-CA" b="0" i="1" smtClean="0">
                                    <a:latin typeface="Cambria Math" panose="02040503050406030204" pitchFamily="18" charset="0"/>
                                  </a:rPr>
                                  <m:t>|</m:t>
                                </m:r>
                                <m:r>
                                  <a:rPr lang="en-CA" b="0" i="1" smtClean="0">
                                    <a:latin typeface="Cambria Math" panose="02040503050406030204" pitchFamily="18" charset="0"/>
                                  </a:rPr>
                                  <m:t>𝑋</m:t>
                                </m:r>
                              </m:sub>
                            </m:sSub>
                            <m:d>
                              <m:dPr>
                                <m:ctrlPr>
                                  <a:rPr lang="en-CA" b="0" i="1" smtClean="0">
                                    <a:latin typeface="Cambria Math" panose="02040503050406030204" pitchFamily="18" charset="0"/>
                                  </a:rPr>
                                </m:ctrlPr>
                              </m:dPr>
                              <m:e>
                                <m:r>
                                  <a:rPr lang="en-CA" i="1">
                                    <a:latin typeface="Cambria Math" panose="02040503050406030204" pitchFamily="18" charset="0"/>
                                  </a:rPr>
                                  <m:t>𝑦</m:t>
                                </m:r>
                              </m:e>
                            </m:d>
                          </m:e>
                        </m:d>
                      </m:e>
                    </m:d>
                  </m:oMath>
                </a14:m>
                <a:br>
                  <a:rPr lang="en-CA" b="0" dirty="0"/>
                </a:br>
                <a14:m>
                  <m:oMath xmlns:m="http://schemas.openxmlformats.org/officeDocument/2006/math">
                    <m:r>
                      <a:rPr lang="en-CA" b="0" i="1" smtClean="0">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𝐸</m:t>
                        </m:r>
                      </m:e>
                      <m:sub>
                        <m:r>
                          <a:rPr lang="en-CA" i="1">
                            <a:latin typeface="Cambria Math" panose="02040503050406030204" pitchFamily="18" charset="0"/>
                          </a:rPr>
                          <m:t>𝑋</m:t>
                        </m:r>
                      </m:sub>
                    </m:sSub>
                    <m:d>
                      <m:dPr>
                        <m:begChr m:val="["/>
                        <m:endChr m:val="]"/>
                        <m:ctrlPr>
                          <a:rPr lang="en-CA" i="1">
                            <a:latin typeface="Cambria Math" panose="02040503050406030204" pitchFamily="18" charset="0"/>
                          </a:rPr>
                        </m:ctrlPr>
                      </m:d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r>
                                  <a:rPr lang="en-CA" i="1">
                                    <a:latin typeface="Cambria Math" panose="02040503050406030204" pitchFamily="18" charset="0"/>
                                  </a:rPr>
                                  <m:t>𝑥</m:t>
                                </m:r>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r>
                                  <a:rPr lang="en-CA" i="1">
                                    <a:latin typeface="Cambria Math" panose="02040503050406030204" pitchFamily="18" charset="0"/>
                                  </a:rPr>
                                  <m:t>𝑥</m:t>
                                </m:r>
                              </m:e>
                            </m:d>
                          </m:e>
                        </m:d>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r>
                                  <a:rPr lang="en-CA" i="1">
                                    <a:latin typeface="Cambria Math" panose="02040503050406030204" pitchFamily="18" charset="0"/>
                                  </a:rPr>
                                  <m:t>𝑥</m:t>
                                </m:r>
                              </m:e>
                            </m:d>
                            <m:r>
                              <a:rPr lang="en-CA" b="0" i="1" smtClean="0">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r>
                              <a:rPr lang="en-CA" b="0" i="1" smtClean="0">
                                <a:latin typeface="Cambria Math" panose="02040503050406030204" pitchFamily="18" charset="0"/>
                              </a:rPr>
                              <m:t>(</m:t>
                            </m:r>
                            <m:r>
                              <a:rPr lang="en-CA" b="0" i="1" smtClean="0">
                                <a:latin typeface="Cambria Math" panose="02040503050406030204" pitchFamily="18" charset="0"/>
                              </a:rPr>
                              <m:t>𝑥</m:t>
                            </m:r>
                            <m:r>
                              <a:rPr lang="en-CA" b="0" i="1" smtClean="0">
                                <a:latin typeface="Cambria Math" panose="02040503050406030204" pitchFamily="18" charset="0"/>
                              </a:rPr>
                              <m:t>)</m:t>
                            </m:r>
                          </m:e>
                        </m:d>
                      </m:e>
                    </m:d>
                    <m:r>
                      <a:rPr lang="en-CA" b="0" i="1" smtClean="0">
                        <a:latin typeface="Cambria Math" panose="02040503050406030204" pitchFamily="18" charset="0"/>
                      </a:rPr>
                      <m:t>=0</m:t>
                    </m:r>
                  </m:oMath>
                </a14:m>
                <a:endParaRPr lang="en-CA" b="0" dirty="0"/>
              </a:p>
              <a:p>
                <a:r>
                  <a:rPr lang="en-US" dirty="0"/>
                  <a:t>Thus, we get </a:t>
                </a:r>
                <a:br>
                  <a:rPr lang="en-CA" b="0" i="1" dirty="0">
                    <a:latin typeface="Cambria Math" panose="02040503050406030204" pitchFamily="18" charset="0"/>
                  </a:rPr>
                </a:br>
                <a14:m>
                  <m:oMath xmlns:m="http://schemas.openxmlformats.org/officeDocument/2006/math">
                    <m:r>
                      <a:rPr lang="en-CA" b="0" i="1" smtClean="0">
                        <a:latin typeface="Cambria Math" panose="02040503050406030204" pitchFamily="18" charset="0"/>
                      </a:rPr>
                      <m:t>𝑀𝑆𝐸</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b="0" i="1" smtClean="0">
                                        <a:latin typeface="Cambria Math" panose="02040503050406030204" pitchFamily="18" charset="0"/>
                                      </a:rPr>
                                    </m:ctrlPr>
                                  </m:sSupPr>
                                  <m:e>
                                    <m:r>
                                      <a:rPr lang="en-CA" i="1">
                                        <a:latin typeface="Cambria Math" panose="02040503050406030204" pitchFamily="18" charset="0"/>
                                      </a:rPr>
                                      <m:t>𝑓</m:t>
                                    </m:r>
                                  </m:e>
                                  <m:sup>
                                    <m:r>
                                      <a:rPr lang="en-CA" b="0" i="1" smtClean="0">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e>
                            </m:d>
                          </m:e>
                          <m:sup>
                            <m:r>
                              <a:rPr lang="en-CA" i="1">
                                <a:latin typeface="Cambria Math" panose="02040503050406030204" pitchFamily="18" charset="0"/>
                              </a:rPr>
                              <m:t>2</m:t>
                            </m:r>
                          </m:sup>
                        </m:sSup>
                      </m:e>
                    </m:nary>
                  </m:oMath>
                </a14:m>
                <a:endParaRPr lang="en-US" dirty="0"/>
              </a:p>
              <a:p>
                <a:r>
                  <a:rPr lang="en-US" dirty="0"/>
                  <a:t>The second term here indicates the loss from our “most” ideal function – the regression function!</a:t>
                </a:r>
              </a:p>
            </p:txBody>
          </p:sp>
        </mc:Choice>
        <mc:Fallback xmlns="">
          <p:sp>
            <p:nvSpPr>
              <p:cNvPr id="3" name="Content Placeholder 2">
                <a:extLst>
                  <a:ext uri="{FF2B5EF4-FFF2-40B4-BE49-F238E27FC236}">
                    <a16:creationId xmlns:a16="http://schemas.microsoft.com/office/drawing/2014/main" id="{5AA731E6-C75E-D269-A033-039F4F19E48E}"/>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952472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ACDF1-7A27-E2AC-A624-C376A78DA93F}"/>
              </a:ext>
            </a:extLst>
          </p:cNvPr>
          <p:cNvSpPr>
            <a:spLocks noGrp="1"/>
          </p:cNvSpPr>
          <p:nvPr>
            <p:ph type="title"/>
          </p:nvPr>
        </p:nvSpPr>
        <p:spPr/>
        <p:txBody>
          <a:bodyPr/>
          <a:lstStyle/>
          <a:p>
            <a:r>
              <a:rPr lang="en-US" dirty="0"/>
              <a:t>What did we learn so far?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B3F3790-5034-FDA1-144E-D04FCEAA82B4}"/>
                  </a:ext>
                </a:extLst>
              </p:cNvPr>
              <p:cNvSpPr>
                <a:spLocks noGrp="1"/>
              </p:cNvSpPr>
              <p:nvPr>
                <p:ph idx="1"/>
              </p:nvPr>
            </p:nvSpPr>
            <p:spPr>
              <a:xfrm>
                <a:off x="818712" y="2570630"/>
                <a:ext cx="10554574" cy="3636511"/>
              </a:xfrm>
            </p:spPr>
            <p:txBody>
              <a:bodyPr/>
              <a:lstStyle/>
              <a:p>
                <a:r>
                  <a:rPr lang="en-CA" dirty="0"/>
                  <a:t>Thus, the </a:t>
                </a:r>
                <a:r>
                  <a:rPr lang="en-CA" b="1" dirty="0"/>
                  <a:t>ideal</a:t>
                </a:r>
                <a:r>
                  <a:rPr lang="en-CA" dirty="0"/>
                  <a:t> function is always the function learned from </a:t>
                </a:r>
                <a:r>
                  <a:rPr lang="en-CA" b="1" dirty="0"/>
                  <a:t>regression</a:t>
                </a:r>
                <a:r>
                  <a:rPr lang="en-CA" dirty="0"/>
                  <a:t>, but there is always some error.</a:t>
                </a:r>
              </a:p>
              <a:p>
                <a:r>
                  <a:rPr lang="en-CA" dirty="0"/>
                  <a:t>Some sources of error?</a:t>
                </a:r>
              </a:p>
              <a:p>
                <a:pPr lvl="1"/>
                <a:r>
                  <a:rPr lang="en-CA" dirty="0"/>
                  <a:t>Points that are too close in </a:t>
                </a:r>
                <a14:m>
                  <m:oMath xmlns:m="http://schemas.openxmlformats.org/officeDocument/2006/math">
                    <m:r>
                      <a:rPr lang="en-CA" b="0" i="1" smtClean="0">
                        <a:latin typeface="Cambria Math" panose="02040503050406030204" pitchFamily="18" charset="0"/>
                      </a:rPr>
                      <m:t>𝑥</m:t>
                    </m:r>
                  </m:oMath>
                </a14:m>
                <a:r>
                  <a:rPr lang="en-US" dirty="0"/>
                  <a:t> axis but are far apart in </a:t>
                </a:r>
                <a14:m>
                  <m:oMath xmlns:m="http://schemas.openxmlformats.org/officeDocument/2006/math">
                    <m:r>
                      <a:rPr lang="en-CA" b="0" i="1" smtClean="0">
                        <a:latin typeface="Cambria Math" panose="02040503050406030204" pitchFamily="18" charset="0"/>
                      </a:rPr>
                      <m:t>𝑦</m:t>
                    </m:r>
                  </m:oMath>
                </a14:m>
                <a:r>
                  <a:rPr lang="en-US" dirty="0"/>
                  <a:t> axis</a:t>
                </a:r>
              </a:p>
              <a:p>
                <a:pPr lvl="1"/>
                <a:r>
                  <a:rPr lang="en-US" dirty="0"/>
                  <a:t>Or even points that have the same </a:t>
                </a:r>
                <a14:m>
                  <m:oMath xmlns:m="http://schemas.openxmlformats.org/officeDocument/2006/math">
                    <m:r>
                      <a:rPr lang="en-CA" b="0" i="1" smtClean="0">
                        <a:latin typeface="Cambria Math" panose="02040503050406030204" pitchFamily="18" charset="0"/>
                      </a:rPr>
                      <m:t>𝑥</m:t>
                    </m:r>
                  </m:oMath>
                </a14:m>
                <a:r>
                  <a:rPr lang="en-US" dirty="0"/>
                  <a:t> value but different </a:t>
                </a:r>
                <a14:m>
                  <m:oMath xmlns:m="http://schemas.openxmlformats.org/officeDocument/2006/math">
                    <m:r>
                      <a:rPr lang="en-CA" i="1">
                        <a:latin typeface="Cambria Math" panose="02040503050406030204" pitchFamily="18" charset="0"/>
                      </a:rPr>
                      <m:t>𝑦</m:t>
                    </m:r>
                  </m:oMath>
                </a14:m>
                <a:r>
                  <a:rPr lang="en-US" dirty="0"/>
                  <a:t> values!</a:t>
                </a:r>
              </a:p>
              <a:p>
                <a:pPr lvl="1"/>
                <a:r>
                  <a:rPr lang="en-US" dirty="0"/>
                  <a:t>Thus this loss is </a:t>
                </a:r>
                <a:r>
                  <a:rPr lang="en-US" b="1" dirty="0"/>
                  <a:t>uncontrollable</a:t>
                </a:r>
                <a:r>
                  <a:rPr lang="en-US" dirty="0"/>
                  <a:t> when learning a function</a:t>
                </a:r>
              </a:p>
              <a:p>
                <a:r>
                  <a:rPr lang="en-US" dirty="0"/>
                  <a:t>What can we do?</a:t>
                </a:r>
              </a:p>
              <a:p>
                <a:pPr lvl="1"/>
                <a:r>
                  <a:rPr lang="en-US" dirty="0"/>
                  <a:t>Simply get as close to the regression function as possible :sunglasses:</a:t>
                </a:r>
              </a:p>
              <a:p>
                <a:pPr lvl="1"/>
                <a:r>
                  <a:rPr lang="en-US" dirty="0" err="1"/>
                  <a:t>Smh</a:t>
                </a:r>
                <a:r>
                  <a:rPr lang="en-US" dirty="0"/>
                  <a:t> this don’t work like Discord</a:t>
                </a:r>
              </a:p>
              <a:p>
                <a:endParaRPr lang="en-US" dirty="0"/>
              </a:p>
              <a:p>
                <a:endParaRPr lang="en-US" dirty="0"/>
              </a:p>
            </p:txBody>
          </p:sp>
        </mc:Choice>
        <mc:Fallback xmlns="">
          <p:sp>
            <p:nvSpPr>
              <p:cNvPr id="3" name="Content Placeholder 2">
                <a:extLst>
                  <a:ext uri="{FF2B5EF4-FFF2-40B4-BE49-F238E27FC236}">
                    <a16:creationId xmlns:a16="http://schemas.microsoft.com/office/drawing/2014/main" id="{DB3F3790-5034-FDA1-144E-D04FCEAA82B4}"/>
                  </a:ext>
                </a:extLst>
              </p:cNvPr>
              <p:cNvSpPr>
                <a:spLocks noGrp="1" noRot="1" noChangeAspect="1" noMove="1" noResize="1" noEditPoints="1" noAdjustHandles="1" noChangeArrowheads="1" noChangeShapeType="1" noTextEdit="1"/>
              </p:cNvSpPr>
              <p:nvPr>
                <p:ph idx="1"/>
              </p:nvPr>
            </p:nvSpPr>
            <p:spPr>
              <a:xfrm>
                <a:off x="818712" y="2570630"/>
                <a:ext cx="10554574" cy="3636511"/>
              </a:xfr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321688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7D4D9-2BAF-4149-F620-F58A6EE6BF9C}"/>
              </a:ext>
            </a:extLst>
          </p:cNvPr>
          <p:cNvSpPr>
            <a:spLocks noGrp="1"/>
          </p:cNvSpPr>
          <p:nvPr>
            <p:ph type="title"/>
          </p:nvPr>
        </p:nvSpPr>
        <p:spPr/>
        <p:txBody>
          <a:bodyPr/>
          <a:lstStyle/>
          <a:p>
            <a:r>
              <a:rPr lang="en-US" dirty="0"/>
              <a:t>We are so back</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515B3C9-9322-ECCB-2399-AA3212383C74}"/>
                  </a:ext>
                </a:extLst>
              </p:cNvPr>
              <p:cNvSpPr>
                <a:spLocks noGrp="1"/>
              </p:cNvSpPr>
              <p:nvPr>
                <p:ph idx="1"/>
              </p:nvPr>
            </p:nvSpPr>
            <p:spPr>
              <a:xfrm>
                <a:off x="818712" y="2222287"/>
                <a:ext cx="10554574" cy="3917256"/>
              </a:xfrm>
            </p:spPr>
            <p:txBody>
              <a:bodyPr>
                <a:normAutofit fontScale="92500" lnSpcReduction="10000"/>
              </a:bodyPr>
              <a:lstStyle/>
              <a:p>
                <a:r>
                  <a:rPr lang="en-CA" b="0" dirty="0"/>
                  <a:t>In the formula </a:t>
                </a:r>
                <a14:m>
                  <m:oMath xmlns:m="http://schemas.openxmlformats.org/officeDocument/2006/math">
                    <m:r>
                      <a:rPr lang="en-CA" b="0" i="1" smtClean="0">
                        <a:latin typeface="Cambria Math" panose="02040503050406030204" pitchFamily="18" charset="0"/>
                      </a:rPr>
                      <m:t>𝑀𝑆𝐸</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b="0" i="1" smtClean="0">
                                        <a:latin typeface="Cambria Math" panose="02040503050406030204" pitchFamily="18" charset="0"/>
                                      </a:rPr>
                                    </m:ctrlPr>
                                  </m:sSupPr>
                                  <m:e>
                                    <m:r>
                                      <a:rPr lang="en-CA" i="1">
                                        <a:latin typeface="Cambria Math" panose="02040503050406030204" pitchFamily="18" charset="0"/>
                                      </a:rPr>
                                      <m:t>𝑓</m:t>
                                    </m:r>
                                  </m:e>
                                  <m:sup>
                                    <m:r>
                                      <a:rPr lang="en-CA" b="0" i="1" smtClean="0">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e>
                            </m:d>
                          </m:e>
                          <m:sup>
                            <m:r>
                              <a:rPr lang="en-CA" i="1">
                                <a:latin typeface="Cambria Math" panose="02040503050406030204" pitchFamily="18" charset="0"/>
                              </a:rPr>
                              <m:t>2</m:t>
                            </m:r>
                          </m:sup>
                        </m:sSup>
                      </m:e>
                    </m:nary>
                  </m:oMath>
                </a14:m>
                <a:r>
                  <a:rPr lang="en-US" b="1" dirty="0"/>
                  <a:t>, the first term is minimizable!</a:t>
                </a:r>
              </a:p>
              <a:p>
                <a:r>
                  <a:rPr lang="en-US" dirty="0"/>
                  <a:t>Let </a:t>
                </a:r>
                <a14:m>
                  <m:oMath xmlns:m="http://schemas.openxmlformats.org/officeDocument/2006/math">
                    <m:acc>
                      <m:accPr>
                        <m:chr m:val="̅"/>
                        <m:ctrlPr>
                          <a:rPr lang="en-CA" b="0" i="1" smtClean="0">
                            <a:latin typeface="Cambria Math" panose="02040503050406030204" pitchFamily="18" charset="0"/>
                          </a:rPr>
                        </m:ctrlPr>
                      </m:accPr>
                      <m:e>
                        <m:r>
                          <a:rPr lang="en-CA" b="0" i="1" smtClean="0">
                            <a:latin typeface="Cambria Math" panose="02040503050406030204" pitchFamily="18" charset="0"/>
                          </a:rPr>
                          <m:t>𝑓</m:t>
                        </m:r>
                      </m:e>
                    </m:acc>
                    <m:r>
                      <a:rPr lang="en-CA" b="0" i="1" smtClean="0">
                        <a:latin typeface="Cambria Math" panose="02040503050406030204" pitchFamily="18" charset="0"/>
                      </a:rPr>
                      <m:t>(</m:t>
                    </m:r>
                    <m:r>
                      <a:rPr lang="en-CA" b="0" i="1" smtClean="0">
                        <a:latin typeface="Cambria Math" panose="02040503050406030204" pitchFamily="18" charset="0"/>
                      </a:rPr>
                      <m:t>𝑥</m:t>
                    </m:r>
                    <m:r>
                      <a:rPr lang="en-CA" b="0" i="1" smtClean="0">
                        <a:latin typeface="Cambria Math" panose="02040503050406030204" pitchFamily="18" charset="0"/>
                      </a:rPr>
                      <m:t>)</m:t>
                    </m:r>
                  </m:oMath>
                </a14:m>
                <a:r>
                  <a:rPr lang="en-US" dirty="0"/>
                  <a:t> be the expectation of our learned </a:t>
                </a:r>
                <a14:m>
                  <m:oMath xmlns:m="http://schemas.openxmlformats.org/officeDocument/2006/math">
                    <m:r>
                      <a:rPr lang="en-CA" b="0" i="1" smtClean="0">
                        <a:latin typeface="Cambria Math" panose="02040503050406030204" pitchFamily="18" charset="0"/>
                      </a:rPr>
                      <m:t>𝑓</m:t>
                    </m:r>
                    <m:r>
                      <a:rPr lang="en-CA" b="0" i="1" smtClean="0">
                        <a:latin typeface="Cambria Math" panose="02040503050406030204" pitchFamily="18" charset="0"/>
                      </a:rPr>
                      <m:t>(</m:t>
                    </m:r>
                    <m:r>
                      <a:rPr lang="en-CA" b="0" i="1" smtClean="0">
                        <a:latin typeface="Cambria Math" panose="02040503050406030204" pitchFamily="18" charset="0"/>
                      </a:rPr>
                      <m:t>𝑥</m:t>
                    </m:r>
                    <m:r>
                      <a:rPr lang="en-CA" b="0" i="1" smtClean="0">
                        <a:latin typeface="Cambria Math" panose="02040503050406030204" pitchFamily="18" charset="0"/>
                      </a:rPr>
                      <m:t>)</m:t>
                    </m:r>
                  </m:oMath>
                </a14:m>
                <a:r>
                  <a:rPr lang="en-US" dirty="0"/>
                  <a:t> if we chose</a:t>
                </a:r>
                <a:r>
                  <a:rPr lang="en-US" b="1" dirty="0"/>
                  <a:t> different datasets</a:t>
                </a:r>
                <a:r>
                  <a:rPr lang="en-US" dirty="0"/>
                  <a:t>. In other words, of all possible datasets </a:t>
                </a:r>
                <a:r>
                  <a:rPr lang="en-US" b="1" dirty="0"/>
                  <a:t>from the same underlying distribution (the true distribution, which we obviously don’t know)</a:t>
                </a:r>
              </a:p>
              <a:p>
                <a:pPr lvl="1"/>
                <a:r>
                  <a:rPr lang="en-US" dirty="0"/>
                  <a:t>Thus, </a:t>
                </a:r>
                <a14:m>
                  <m:oMath xmlns:m="http://schemas.openxmlformats.org/officeDocument/2006/math">
                    <m:acc>
                      <m:accPr>
                        <m:chr m:val="̅"/>
                        <m:ctrlPr>
                          <a:rPr lang="en-CA" b="0" i="1" smtClean="0">
                            <a:latin typeface="Cambria Math" panose="02040503050406030204" pitchFamily="18" charset="0"/>
                          </a:rPr>
                        </m:ctrlPr>
                      </m:accPr>
                      <m:e>
                        <m:r>
                          <a:rPr lang="en-CA" b="0" i="1" smtClean="0">
                            <a:latin typeface="Cambria Math" panose="02040503050406030204" pitchFamily="18" charset="0"/>
                          </a:rPr>
                          <m:t>𝑓</m:t>
                        </m:r>
                      </m:e>
                    </m:acc>
                    <m:d>
                      <m:dPr>
                        <m:ctrlPr>
                          <a:rPr lang="en-CA" b="0" i="1" dirty="0" smtClean="0">
                            <a:latin typeface="Cambria Math" panose="02040503050406030204" pitchFamily="18" charset="0"/>
                          </a:rPr>
                        </m:ctrlPr>
                      </m:dPr>
                      <m:e>
                        <m:r>
                          <a:rPr lang="en-CA" b="0" i="1" dirty="0" smtClean="0">
                            <a:latin typeface="Cambria Math" panose="02040503050406030204" pitchFamily="18" charset="0"/>
                          </a:rPr>
                          <m:t>𝑥</m:t>
                        </m:r>
                      </m:e>
                    </m:d>
                    <m:r>
                      <a:rPr lang="en-CA" b="0" i="1" dirty="0" smtClean="0">
                        <a:latin typeface="Cambria Math" panose="02040503050406030204" pitchFamily="18" charset="0"/>
                      </a:rPr>
                      <m:t>=</m:t>
                    </m:r>
                    <m:sSub>
                      <m:sSubPr>
                        <m:ctrlPr>
                          <a:rPr lang="en-CA" b="0" i="1" dirty="0" smtClean="0">
                            <a:latin typeface="Cambria Math" panose="02040503050406030204" pitchFamily="18" charset="0"/>
                          </a:rPr>
                        </m:ctrlPr>
                      </m:sSubPr>
                      <m:e>
                        <m:r>
                          <a:rPr lang="en-CA" b="0" i="1" dirty="0" smtClean="0">
                            <a:latin typeface="Cambria Math" panose="02040503050406030204" pitchFamily="18" charset="0"/>
                          </a:rPr>
                          <m:t>𝐸</m:t>
                        </m:r>
                      </m:e>
                      <m:sub>
                        <m:r>
                          <a:rPr lang="en-CA" b="0" i="1" dirty="0" smtClean="0">
                            <a:latin typeface="Cambria Math" panose="02040503050406030204" pitchFamily="18" charset="0"/>
                          </a:rPr>
                          <m:t>𝐷</m:t>
                        </m:r>
                      </m:sub>
                    </m:sSub>
                    <m:d>
                      <m:dPr>
                        <m:begChr m:val="["/>
                        <m:endChr m:val="]"/>
                        <m:ctrlPr>
                          <a:rPr lang="en-CA" b="0" i="1" dirty="0" smtClean="0">
                            <a:latin typeface="Cambria Math" panose="02040503050406030204" pitchFamily="18" charset="0"/>
                          </a:rPr>
                        </m:ctrlPr>
                      </m:dPr>
                      <m:e>
                        <m:r>
                          <a:rPr lang="en-CA" b="0" i="1" dirty="0" smtClean="0">
                            <a:latin typeface="Cambria Math" panose="02040503050406030204" pitchFamily="18" charset="0"/>
                          </a:rPr>
                          <m:t>𝑓</m:t>
                        </m:r>
                        <m:d>
                          <m:dPr>
                            <m:ctrlPr>
                              <a:rPr lang="en-CA" b="0" i="1" dirty="0" smtClean="0">
                                <a:latin typeface="Cambria Math" panose="02040503050406030204" pitchFamily="18" charset="0"/>
                              </a:rPr>
                            </m:ctrlPr>
                          </m:dPr>
                          <m:e>
                            <m:r>
                              <a:rPr lang="en-CA" b="0" i="1" dirty="0" smtClean="0">
                                <a:latin typeface="Cambria Math" panose="02040503050406030204" pitchFamily="18" charset="0"/>
                              </a:rPr>
                              <m:t>𝑥</m:t>
                            </m:r>
                          </m:e>
                        </m:d>
                      </m:e>
                    </m:d>
                  </m:oMath>
                </a14:m>
                <a:r>
                  <a:rPr lang="en-US" dirty="0"/>
                  <a:t> where f is the function we learn.</a:t>
                </a:r>
              </a:p>
              <a:p>
                <a:r>
                  <a:rPr lang="en-US" dirty="0"/>
                  <a:t>Then, we expand the first term as </a:t>
                </a:r>
                <a:br>
                  <a:rPr lang="en-US" dirty="0"/>
                </a:br>
                <a14:m>
                  <m:oMath xmlns:m="http://schemas.openxmlformats.org/officeDocument/2006/math">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d>
                                  <m:dPr>
                                    <m:begChr m:val="["/>
                                    <m:endChr m:val="]"/>
                                    <m:ctrlPr>
                                      <a:rPr lang="en-CA" b="0" i="1" smtClean="0">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b="0" i="1" smtClean="0">
                                        <a:latin typeface="Cambria Math" panose="02040503050406030204" pitchFamily="18" charset="0"/>
                                      </a:rPr>
                                      <m:t>−</m:t>
                                    </m:r>
                                    <m:acc>
                                      <m:accPr>
                                        <m:chr m:val="̅"/>
                                        <m:ctrlPr>
                                          <a:rPr lang="en-CA" b="0" i="1" smtClean="0">
                                            <a:latin typeface="Cambria Math" panose="02040503050406030204" pitchFamily="18" charset="0"/>
                                          </a:rPr>
                                        </m:ctrlPr>
                                      </m:accPr>
                                      <m:e>
                                        <m:r>
                                          <a:rPr lang="en-CA" b="0" i="1" smtClean="0">
                                            <a:latin typeface="Cambria Math" panose="02040503050406030204" pitchFamily="18" charset="0"/>
                                          </a:rPr>
                                          <m:t>𝑓</m:t>
                                        </m:r>
                                      </m:e>
                                    </m:acc>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e>
                                    </m:d>
                                  </m:e>
                                </m:d>
                                <m:r>
                                  <a:rPr lang="en-CA" b="0" i="1" smtClean="0">
                                    <a:latin typeface="Cambria Math" panose="02040503050406030204" pitchFamily="18" charset="0"/>
                                  </a:rPr>
                                  <m:t>+[</m:t>
                                </m:r>
                                <m:acc>
                                  <m:accPr>
                                    <m:chr m:val="̅"/>
                                    <m:ctrlPr>
                                      <a:rPr lang="en-CA" b="0" i="1" smtClean="0">
                                        <a:latin typeface="Cambria Math" panose="02040503050406030204" pitchFamily="18" charset="0"/>
                                      </a:rPr>
                                    </m:ctrlPr>
                                  </m:accPr>
                                  <m:e>
                                    <m:r>
                                      <a:rPr lang="en-CA" b="0" i="1" smtClean="0">
                                        <a:latin typeface="Cambria Math" panose="02040503050406030204" pitchFamily="18" charset="0"/>
                                      </a:rPr>
                                      <m:t>𝑓</m:t>
                                    </m:r>
                                  </m:e>
                                </m:acc>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r>
                                  <a:rPr lang="en-CA" b="0" i="1" smtClean="0">
                                    <a:latin typeface="Cambria Math" panose="02040503050406030204" pitchFamily="18" charset="0"/>
                                  </a:rPr>
                                  <m:t>)</m:t>
                                </m:r>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b="0" i="1" smtClean="0">
                                    <a:latin typeface="Cambria Math" panose="02040503050406030204" pitchFamily="18" charset="0"/>
                                  </a:rPr>
                                  <m:t>]</m:t>
                                </m:r>
                              </m:e>
                            </m:d>
                          </m:e>
                          <m:sup>
                            <m:r>
                              <a:rPr lang="en-CA" i="1">
                                <a:latin typeface="Cambria Math" panose="02040503050406030204" pitchFamily="18" charset="0"/>
                              </a:rPr>
                              <m:t>2</m:t>
                            </m:r>
                          </m:sup>
                        </m:sSup>
                      </m:e>
                    </m:nary>
                  </m:oMath>
                </a14:m>
                <a:br>
                  <a:rPr lang="en-CA" dirty="0"/>
                </a:br>
                <a14:m>
                  <m:oMath xmlns:m="http://schemas.openxmlformats.org/officeDocument/2006/math">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d>
                      <m:dPr>
                        <m:ctrlPr>
                          <a:rPr lang="en-CA" b="0" i="1" smtClean="0">
                            <a:latin typeface="Cambria Math" panose="02040503050406030204" pitchFamily="18" charset="0"/>
                          </a:rPr>
                        </m:ctrlPr>
                      </m:dPr>
                      <m:e>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b="0" i="1" smtClean="0">
                                            <a:latin typeface="Cambria Math" panose="02040503050406030204" pitchFamily="18" charset="0"/>
                                          </a:rPr>
                                        </m:ctrlPr>
                                      </m:sSubPr>
                                      <m:e>
                                        <m:r>
                                          <a:rPr lang="en-CA" i="1">
                                            <a:latin typeface="Cambria Math" panose="02040503050406030204" pitchFamily="18" charset="0"/>
                                          </a:rPr>
                                          <m:t>𝑥</m:t>
                                        </m:r>
                                      </m:e>
                                      <m:sub>
                                        <m:r>
                                          <a:rPr lang="en-CA" b="0" i="1" smtClean="0">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e>
                                </m:d>
                              </m:e>
                              <m:sup>
                                <m:r>
                                  <a:rPr lang="en-CA" i="1">
                                    <a:latin typeface="Cambria Math" panose="02040503050406030204" pitchFamily="18" charset="0"/>
                                  </a:rPr>
                                  <m:t>2</m:t>
                                </m:r>
                              </m:sup>
                            </m:sSup>
                          </m:e>
                        </m:nary>
                        <m:r>
                          <a:rPr lang="en-CA" b="0" i="1" smtClean="0">
                            <a:latin typeface="Cambria Math" panose="02040503050406030204" pitchFamily="18" charset="0"/>
                          </a:rPr>
                          <m:t>+2</m:t>
                        </m:r>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r>
                              <a:rPr lang="en-CA" b="0" i="1" smtClean="0">
                                <a:latin typeface="Cambria Math" panose="02040503050406030204" pitchFamily="18" charset="0"/>
                              </a:rPr>
                              <m:t>(</m:t>
                            </m:r>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b="0" i="1" smtClean="0">
                                        <a:latin typeface="Cambria Math" panose="02040503050406030204" pitchFamily="18" charset="0"/>
                                      </a:rPr>
                                    </m:ctrlPr>
                                  </m:sSubPr>
                                  <m:e>
                                    <m:r>
                                      <a:rPr lang="en-CA" i="1">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b="0" i="1" smtClean="0">
                                    <a:latin typeface="Cambria Math" panose="02040503050406030204" pitchFamily="18" charset="0"/>
                                  </a:rPr>
                                </m:ctrlPr>
                              </m:sSubPr>
                              <m:e>
                                <m:r>
                                  <a:rPr lang="en-CA" i="1">
                                    <a:latin typeface="Cambria Math" panose="02040503050406030204" pitchFamily="18" charset="0"/>
                                  </a:rPr>
                                  <m:t>𝑥</m:t>
                                </m:r>
                              </m:e>
                              <m:sub>
                                <m:r>
                                  <a:rPr lang="en-CA" b="0" i="1" smtClean="0">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b="0" i="1" smtClean="0">
                                <a:latin typeface="Cambria Math" panose="02040503050406030204" pitchFamily="18" charset="0"/>
                              </a:rPr>
                              <m:t>)</m:t>
                            </m:r>
                          </m:e>
                        </m:nary>
                      </m:e>
                    </m:d>
                  </m:oMath>
                </a14:m>
                <a:endParaRPr lang="en-US" dirty="0"/>
              </a:p>
              <a:p>
                <a:r>
                  <a:rPr lang="en-US" dirty="0"/>
                  <a:t>Can we cancel out the third term… again?</a:t>
                </a:r>
              </a:p>
              <a:p>
                <a:endParaRPr lang="en-US" b="1" dirty="0"/>
              </a:p>
            </p:txBody>
          </p:sp>
        </mc:Choice>
        <mc:Fallback xmlns="">
          <p:sp>
            <p:nvSpPr>
              <p:cNvPr id="3" name="Content Placeholder 2">
                <a:extLst>
                  <a:ext uri="{FF2B5EF4-FFF2-40B4-BE49-F238E27FC236}">
                    <a16:creationId xmlns:a16="http://schemas.microsoft.com/office/drawing/2014/main" id="{4515B3C9-9322-ECCB-2399-AA3212383C74}"/>
                  </a:ext>
                </a:extLst>
              </p:cNvPr>
              <p:cNvSpPr>
                <a:spLocks noGrp="1" noRot="1" noChangeAspect="1" noMove="1" noResize="1" noEditPoints="1" noAdjustHandles="1" noChangeArrowheads="1" noChangeShapeType="1" noTextEdit="1"/>
              </p:cNvSpPr>
              <p:nvPr>
                <p:ph idx="1"/>
              </p:nvPr>
            </p:nvSpPr>
            <p:spPr>
              <a:xfrm>
                <a:off x="818712" y="2222287"/>
                <a:ext cx="10554574" cy="3917256"/>
              </a:xfr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647942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B437D-8E33-909C-4CE3-606B36FDB64B}"/>
              </a:ext>
            </a:extLst>
          </p:cNvPr>
          <p:cNvSpPr>
            <a:spLocks noGrp="1"/>
          </p:cNvSpPr>
          <p:nvPr>
            <p:ph type="title"/>
          </p:nvPr>
        </p:nvSpPr>
        <p:spPr/>
        <p:txBody>
          <a:bodyPr/>
          <a:lstStyle/>
          <a:p>
            <a:r>
              <a:rPr lang="en-US" dirty="0"/>
              <a:t>I swear this is the last math-y proof…</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FF9FA63-7F86-F4AF-D2A1-0C6BC686BD67}"/>
                  </a:ext>
                </a:extLst>
              </p:cNvPr>
              <p:cNvSpPr>
                <a:spLocks noGrp="1"/>
              </p:cNvSpPr>
              <p:nvPr>
                <p:ph idx="1"/>
              </p:nvPr>
            </p:nvSpPr>
            <p:spPr/>
            <p:txBody>
              <a:bodyPr/>
              <a:lstStyle/>
              <a:p>
                <a:r>
                  <a:rPr lang="en-US" dirty="0"/>
                  <a:t>Notice that</a:t>
                </a:r>
                <a:br>
                  <a:rPr lang="en-US" dirty="0"/>
                </a:br>
                <a14:m>
                  <m:oMath xmlns:m="http://schemas.openxmlformats.org/officeDocument/2006/math">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d>
                      <m:dPr>
                        <m:ctrlPr>
                          <a:rPr lang="en-CA" b="0" i="1" smtClean="0">
                            <a:latin typeface="Cambria Math" panose="02040503050406030204" pitchFamily="18" charset="0"/>
                          </a:rPr>
                        </m:ctrlPr>
                      </m:dPr>
                      <m:e>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r>
                              <a:rPr lang="en-CA" b="0" i="1" smtClean="0">
                                <a:latin typeface="Cambria Math" panose="02040503050406030204" pitchFamily="18" charset="0"/>
                              </a:rPr>
                              <m:t>(</m:t>
                            </m:r>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b="0" i="1" smtClean="0">
                                        <a:latin typeface="Cambria Math" panose="02040503050406030204" pitchFamily="18" charset="0"/>
                                      </a:rPr>
                                    </m:ctrlPr>
                                  </m:sSubPr>
                                  <m:e>
                                    <m:r>
                                      <a:rPr lang="en-CA" i="1">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b="0" i="1" smtClean="0">
                                    <a:latin typeface="Cambria Math" panose="02040503050406030204" pitchFamily="18" charset="0"/>
                                  </a:rPr>
                                </m:ctrlPr>
                              </m:sSubPr>
                              <m:e>
                                <m:r>
                                  <a:rPr lang="en-CA" i="1">
                                    <a:latin typeface="Cambria Math" panose="02040503050406030204" pitchFamily="18" charset="0"/>
                                  </a:rPr>
                                  <m:t>𝑥</m:t>
                                </m:r>
                              </m:e>
                              <m:sub>
                                <m:r>
                                  <a:rPr lang="en-CA" b="0" i="1" smtClean="0">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b="0" i="1" smtClean="0">
                                <a:latin typeface="Cambria Math" panose="02040503050406030204" pitchFamily="18" charset="0"/>
                              </a:rPr>
                              <m:t>)</m:t>
                            </m:r>
                          </m:e>
                        </m:nary>
                      </m:e>
                    </m:d>
                  </m:oMath>
                </a14:m>
                <a:br>
                  <a:rPr lang="en-CA" dirty="0"/>
                </a:br>
                <a:r>
                  <a:rPr lang="en-CA" dirty="0"/>
                  <a:t>can be written as </a:t>
                </a:r>
                <a14:m>
                  <m:oMath xmlns:m="http://schemas.openxmlformats.org/officeDocument/2006/math">
                    <m:r>
                      <a:rPr lang="en-CA" b="0" i="1" smtClean="0">
                        <a:latin typeface="Cambria Math" panose="02040503050406030204" pitchFamily="18" charset="0"/>
                      </a:rPr>
                      <m:t>𝐸</m:t>
                    </m:r>
                    <m:d>
                      <m:dPr>
                        <m:begChr m:val="["/>
                        <m:endChr m:val="]"/>
                        <m:ctrlPr>
                          <a:rPr lang="en-CA" b="0" i="1" smtClean="0">
                            <a:latin typeface="Cambria Math" panose="02040503050406030204" pitchFamily="18" charset="0"/>
                          </a:rPr>
                        </m:ctrlPr>
                      </m:dPr>
                      <m:e>
                        <m:r>
                          <a:rPr lang="en-CA" b="0" i="1" smtClean="0">
                            <a:latin typeface="Cambria Math" panose="02040503050406030204" pitchFamily="18" charset="0"/>
                          </a:rPr>
                          <m:t>(</m:t>
                        </m:r>
                        <m:r>
                          <a:rPr lang="en-CA" i="1">
                            <a:latin typeface="Cambria Math" panose="02040503050406030204" pitchFamily="18" charset="0"/>
                          </a:rPr>
                          <m:t>𝑓</m:t>
                        </m:r>
                        <m:d>
                          <m:dPr>
                            <m:ctrlPr>
                              <a:rPr lang="en-CA" i="1">
                                <a:latin typeface="Cambria Math" panose="02040503050406030204" pitchFamily="18" charset="0"/>
                              </a:rPr>
                            </m:ctrlPr>
                          </m:dPr>
                          <m:e>
                            <m:r>
                              <a:rPr lang="en-CA" b="0" i="1" smtClean="0">
                                <a:latin typeface="Cambria Math" panose="02040503050406030204" pitchFamily="18" charset="0"/>
                              </a:rPr>
                              <m:t>𝑥</m:t>
                            </m:r>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r>
                              <a:rPr lang="en-CA" i="1">
                                <a:latin typeface="Cambria Math" panose="02040503050406030204" pitchFamily="18" charset="0"/>
                              </a:rPr>
                              <m:t>𝑥</m:t>
                            </m:r>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r>
                          <a:rPr lang="en-CA" i="1">
                            <a:latin typeface="Cambria Math" panose="02040503050406030204" pitchFamily="18" charset="0"/>
                          </a:rPr>
                          <m:t>𝑥</m:t>
                        </m:r>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r>
                              <a:rPr lang="en-CA" b="0" i="1" smtClean="0">
                                <a:latin typeface="Cambria Math" panose="02040503050406030204" pitchFamily="18" charset="0"/>
                              </a:rPr>
                              <m:t>𝑥</m:t>
                            </m:r>
                          </m:e>
                        </m:d>
                        <m:r>
                          <a:rPr lang="en-CA" b="0" i="1" smtClean="0">
                            <a:latin typeface="Cambria Math" panose="02040503050406030204" pitchFamily="18" charset="0"/>
                          </a:rPr>
                          <m:t>)</m:t>
                        </m:r>
                      </m:e>
                    </m:d>
                  </m:oMath>
                </a14:m>
                <a:r>
                  <a:rPr lang="en-US" dirty="0"/>
                  <a:t> where we once again take the expectation over our dataset.</a:t>
                </a:r>
              </a:p>
              <a:p>
                <a:r>
                  <a:rPr lang="en-US" dirty="0"/>
                  <a:t>However, recalling </a:t>
                </a:r>
                <a14:m>
                  <m:oMath xmlns:m="http://schemas.openxmlformats.org/officeDocument/2006/math">
                    <m:acc>
                      <m:accPr>
                        <m:chr m:val="̅"/>
                        <m:ctrlPr>
                          <a:rPr lang="en-CA" b="0" i="1" smtClean="0">
                            <a:latin typeface="Cambria Math" panose="02040503050406030204" pitchFamily="18" charset="0"/>
                          </a:rPr>
                        </m:ctrlPr>
                      </m:accPr>
                      <m:e>
                        <m:r>
                          <a:rPr lang="en-CA" b="0" i="1" smtClean="0">
                            <a:latin typeface="Cambria Math" panose="02040503050406030204" pitchFamily="18" charset="0"/>
                          </a:rPr>
                          <m:t>𝑓</m:t>
                        </m:r>
                      </m:e>
                    </m:acc>
                    <m:d>
                      <m:dPr>
                        <m:ctrlPr>
                          <a:rPr lang="en-CA" b="0" i="1" dirty="0" smtClean="0">
                            <a:latin typeface="Cambria Math" panose="02040503050406030204" pitchFamily="18" charset="0"/>
                          </a:rPr>
                        </m:ctrlPr>
                      </m:dPr>
                      <m:e>
                        <m:r>
                          <a:rPr lang="en-CA" b="0" i="1" dirty="0" smtClean="0">
                            <a:latin typeface="Cambria Math" panose="02040503050406030204" pitchFamily="18" charset="0"/>
                          </a:rPr>
                          <m:t>𝑥</m:t>
                        </m:r>
                      </m:e>
                    </m:d>
                    <m:r>
                      <a:rPr lang="en-CA" b="0" i="1" dirty="0" smtClean="0">
                        <a:latin typeface="Cambria Math" panose="02040503050406030204" pitchFamily="18" charset="0"/>
                      </a:rPr>
                      <m:t>=</m:t>
                    </m:r>
                    <m:sSub>
                      <m:sSubPr>
                        <m:ctrlPr>
                          <a:rPr lang="en-CA" b="0" i="1" dirty="0" smtClean="0">
                            <a:latin typeface="Cambria Math" panose="02040503050406030204" pitchFamily="18" charset="0"/>
                          </a:rPr>
                        </m:ctrlPr>
                      </m:sSubPr>
                      <m:e>
                        <m:r>
                          <a:rPr lang="en-CA" b="0" i="1" dirty="0" smtClean="0">
                            <a:latin typeface="Cambria Math" panose="02040503050406030204" pitchFamily="18" charset="0"/>
                          </a:rPr>
                          <m:t>𝐸</m:t>
                        </m:r>
                      </m:e>
                      <m:sub>
                        <m:r>
                          <a:rPr lang="en-CA" b="0" i="1" dirty="0" smtClean="0">
                            <a:latin typeface="Cambria Math" panose="02040503050406030204" pitchFamily="18" charset="0"/>
                          </a:rPr>
                          <m:t>𝐷</m:t>
                        </m:r>
                      </m:sub>
                    </m:sSub>
                    <m:d>
                      <m:dPr>
                        <m:begChr m:val="["/>
                        <m:endChr m:val="]"/>
                        <m:ctrlPr>
                          <a:rPr lang="en-CA" b="0" i="1" dirty="0" smtClean="0">
                            <a:latin typeface="Cambria Math" panose="02040503050406030204" pitchFamily="18" charset="0"/>
                          </a:rPr>
                        </m:ctrlPr>
                      </m:dPr>
                      <m:e>
                        <m:r>
                          <a:rPr lang="en-CA" b="0" i="1" dirty="0" smtClean="0">
                            <a:latin typeface="Cambria Math" panose="02040503050406030204" pitchFamily="18" charset="0"/>
                          </a:rPr>
                          <m:t>𝑓</m:t>
                        </m:r>
                        <m:d>
                          <m:dPr>
                            <m:ctrlPr>
                              <a:rPr lang="en-CA" b="0" i="1" dirty="0" smtClean="0">
                                <a:latin typeface="Cambria Math" panose="02040503050406030204" pitchFamily="18" charset="0"/>
                              </a:rPr>
                            </m:ctrlPr>
                          </m:dPr>
                          <m:e>
                            <m:r>
                              <a:rPr lang="en-CA" b="0" i="1" dirty="0" smtClean="0">
                                <a:latin typeface="Cambria Math" panose="02040503050406030204" pitchFamily="18" charset="0"/>
                              </a:rPr>
                              <m:t>𝑥</m:t>
                            </m:r>
                          </m:e>
                        </m:d>
                      </m:e>
                    </m:d>
                  </m:oMath>
                </a14:m>
                <a:r>
                  <a:rPr lang="en-US" dirty="0"/>
                  <a:t>, we have the expectation is equivalent to </a:t>
                </a:r>
                <a:br>
                  <a:rPr lang="en-US" dirty="0"/>
                </a:br>
                <a14:m>
                  <m:oMath xmlns:m="http://schemas.openxmlformats.org/officeDocument/2006/math">
                    <m:sSub>
                      <m:sSubPr>
                        <m:ctrlPr>
                          <a:rPr lang="en-CA" b="0" i="1" smtClean="0">
                            <a:latin typeface="Cambria Math" panose="02040503050406030204" pitchFamily="18" charset="0"/>
                          </a:rPr>
                        </m:ctrlPr>
                      </m:sSubPr>
                      <m:e>
                        <m:r>
                          <a:rPr lang="en-CA" b="0" i="1" smtClean="0">
                            <a:latin typeface="Cambria Math" panose="02040503050406030204" pitchFamily="18" charset="0"/>
                          </a:rPr>
                          <m:t>𝐸</m:t>
                        </m:r>
                      </m:e>
                      <m:sub>
                        <m:r>
                          <a:rPr lang="en-CA" b="0" i="1" smtClean="0">
                            <a:latin typeface="Cambria Math" panose="02040503050406030204" pitchFamily="18" charset="0"/>
                          </a:rPr>
                          <m:t>𝐷</m:t>
                        </m:r>
                        <m:r>
                          <a:rPr lang="en-CA" b="0" i="1" smtClean="0">
                            <a:latin typeface="Cambria Math" panose="02040503050406030204" pitchFamily="18" charset="0"/>
                          </a:rPr>
                          <m:t>,</m:t>
                        </m:r>
                        <m:r>
                          <a:rPr lang="en-CA" b="0" i="1" smtClean="0">
                            <a:latin typeface="Cambria Math" panose="02040503050406030204" pitchFamily="18" charset="0"/>
                          </a:rPr>
                          <m:t>𝑋</m:t>
                        </m:r>
                      </m:sub>
                    </m:sSub>
                    <m:d>
                      <m:dPr>
                        <m:begChr m:val="["/>
                        <m:endChr m:val="]"/>
                        <m:ctrlPr>
                          <a:rPr lang="en-CA" i="1">
                            <a:latin typeface="Cambria Math" panose="02040503050406030204" pitchFamily="18" charset="0"/>
                          </a:rPr>
                        </m:ctrlPr>
                      </m:dPr>
                      <m:e>
                        <m:r>
                          <a:rPr lang="en-CA" i="1">
                            <a:latin typeface="Cambria Math" panose="02040503050406030204" pitchFamily="18" charset="0"/>
                          </a:rPr>
                          <m:t>(</m:t>
                        </m:r>
                        <m:r>
                          <a:rPr lang="en-CA" i="1">
                            <a:latin typeface="Cambria Math" panose="02040503050406030204" pitchFamily="18" charset="0"/>
                          </a:rPr>
                          <m:t>𝑓</m:t>
                        </m:r>
                        <m:d>
                          <m:dPr>
                            <m:ctrlPr>
                              <a:rPr lang="en-CA" i="1">
                                <a:latin typeface="Cambria Math" panose="02040503050406030204" pitchFamily="18" charset="0"/>
                              </a:rPr>
                            </m:ctrlPr>
                          </m:dPr>
                          <m:e>
                            <m:r>
                              <a:rPr lang="en-CA" b="0" i="1" smtClean="0">
                                <a:latin typeface="Cambria Math" panose="02040503050406030204" pitchFamily="18" charset="0"/>
                              </a:rPr>
                              <m:t>𝑥</m:t>
                            </m:r>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r>
                              <a:rPr lang="en-CA" i="1">
                                <a:latin typeface="Cambria Math" panose="02040503050406030204" pitchFamily="18" charset="0"/>
                              </a:rPr>
                              <m:t>𝑥</m:t>
                            </m:r>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r>
                          <a:rPr lang="en-CA" i="1">
                            <a:latin typeface="Cambria Math" panose="02040503050406030204" pitchFamily="18" charset="0"/>
                          </a:rPr>
                          <m:t>𝑥</m:t>
                        </m:r>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r>
                          <a:rPr lang="en-CA" b="0" i="1" smtClean="0">
                            <a:latin typeface="Cambria Math" panose="02040503050406030204" pitchFamily="18" charset="0"/>
                          </a:rPr>
                          <m:t>(</m:t>
                        </m:r>
                        <m:r>
                          <a:rPr lang="en-CA" b="0" i="1" smtClean="0">
                            <a:latin typeface="Cambria Math" panose="02040503050406030204" pitchFamily="18" charset="0"/>
                          </a:rPr>
                          <m:t>𝑥</m:t>
                        </m:r>
                        <m:r>
                          <a:rPr lang="en-CA" b="0" i="1" smtClean="0">
                            <a:latin typeface="Cambria Math" panose="02040503050406030204" pitchFamily="18" charset="0"/>
                          </a:rPr>
                          <m:t>))</m:t>
                        </m:r>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𝐸</m:t>
                        </m:r>
                      </m:e>
                      <m:sub>
                        <m:r>
                          <a:rPr lang="en-CA" b="0" i="1" smtClean="0">
                            <a:latin typeface="Cambria Math" panose="02040503050406030204" pitchFamily="18" charset="0"/>
                          </a:rPr>
                          <m:t>𝑋</m:t>
                        </m:r>
                      </m:sub>
                    </m:sSub>
                    <m:d>
                      <m:dPr>
                        <m:begChr m:val="["/>
                        <m:endChr m:val="]"/>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𝐸</m:t>
                            </m:r>
                          </m:e>
                          <m:sub>
                            <m:r>
                              <a:rPr lang="en-CA" b="0" i="1" smtClean="0">
                                <a:latin typeface="Cambria Math" panose="02040503050406030204" pitchFamily="18" charset="0"/>
                              </a:rPr>
                              <m:t>𝐷</m:t>
                            </m:r>
                          </m:sub>
                        </m:sSub>
                        <m:d>
                          <m:dPr>
                            <m:begChr m:val="["/>
                            <m:endChr m:val="]"/>
                            <m:ctrlPr>
                              <a:rPr lang="en-CA" b="0" i="1" smtClean="0">
                                <a:latin typeface="Cambria Math" panose="02040503050406030204" pitchFamily="18" charset="0"/>
                              </a:rPr>
                            </m:ctrlPr>
                          </m:dPr>
                          <m:e>
                            <m:d>
                              <m:dPr>
                                <m:ctrlPr>
                                  <a:rPr lang="en-CA" b="0" i="1" smtClean="0">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r>
                                      <a:rPr lang="en-CA" b="0" i="1" smtClean="0">
                                        <a:latin typeface="Cambria Math" panose="02040503050406030204" pitchFamily="18" charset="0"/>
                                      </a:rPr>
                                      <m:t>𝑥</m:t>
                                    </m:r>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r>
                                      <a:rPr lang="en-CA" i="1">
                                        <a:latin typeface="Cambria Math" panose="02040503050406030204" pitchFamily="18" charset="0"/>
                                      </a:rPr>
                                      <m:t>𝑥</m:t>
                                    </m:r>
                                  </m:e>
                                </m:d>
                              </m:e>
                            </m:d>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r>
                                      <a:rPr lang="en-CA" i="1">
                                        <a:latin typeface="Cambria Math" panose="02040503050406030204" pitchFamily="18" charset="0"/>
                                      </a:rPr>
                                      <m:t>𝑥</m:t>
                                    </m:r>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r>
                                      <a:rPr lang="en-CA" b="0" i="1" smtClean="0">
                                        <a:latin typeface="Cambria Math" panose="02040503050406030204" pitchFamily="18" charset="0"/>
                                      </a:rPr>
                                      <m:t>𝑥</m:t>
                                    </m:r>
                                  </m:e>
                                </m:d>
                              </m:e>
                            </m:d>
                          </m:e>
                        </m:d>
                      </m:e>
                    </m:d>
                  </m:oMath>
                </a14:m>
                <a:br>
                  <a:rPr lang="en-CA" b="0" dirty="0"/>
                </a:br>
                <a14:m>
                  <m:oMath xmlns:m="http://schemas.openxmlformats.org/officeDocument/2006/math">
                    <m:r>
                      <a:rPr lang="en-CA" b="0" i="1" smtClean="0">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𝐸</m:t>
                        </m:r>
                      </m:e>
                      <m:sub>
                        <m:r>
                          <a:rPr lang="en-CA" i="1">
                            <a:latin typeface="Cambria Math" panose="02040503050406030204" pitchFamily="18" charset="0"/>
                          </a:rPr>
                          <m:t>𝑋</m:t>
                        </m:r>
                      </m:sub>
                    </m:sSub>
                    <m:d>
                      <m:dPr>
                        <m:begChr m:val="["/>
                        <m:endChr m:val="]"/>
                        <m:ctrlPr>
                          <a:rPr lang="en-CA" i="1">
                            <a:latin typeface="Cambria Math" panose="02040503050406030204" pitchFamily="18" charset="0"/>
                          </a:rPr>
                        </m:ctrlPr>
                      </m:dPr>
                      <m:e>
                        <m:d>
                          <m:dPr>
                            <m:ctrlPr>
                              <a:rPr lang="en-CA" i="1">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𝐸</m:t>
                                </m:r>
                              </m:e>
                              <m:sub>
                                <m:r>
                                  <a:rPr lang="en-CA" b="0" i="1" smtClean="0">
                                    <a:latin typeface="Cambria Math" panose="02040503050406030204" pitchFamily="18" charset="0"/>
                                  </a:rPr>
                                  <m:t>𝐷</m:t>
                                </m:r>
                              </m:sub>
                            </m:sSub>
                            <m:r>
                              <a:rPr lang="en-CA" b="0" i="1" smtClean="0">
                                <a:latin typeface="Cambria Math" panose="02040503050406030204" pitchFamily="18" charset="0"/>
                              </a:rPr>
                              <m:t>[</m:t>
                            </m:r>
                            <m:r>
                              <a:rPr lang="en-CA" i="1">
                                <a:latin typeface="Cambria Math" panose="02040503050406030204" pitchFamily="18" charset="0"/>
                              </a:rPr>
                              <m:t>𝑓</m:t>
                            </m:r>
                            <m:d>
                              <m:dPr>
                                <m:ctrlPr>
                                  <a:rPr lang="en-CA" i="1">
                                    <a:latin typeface="Cambria Math" panose="02040503050406030204" pitchFamily="18" charset="0"/>
                                  </a:rPr>
                                </m:ctrlPr>
                              </m:dPr>
                              <m:e>
                                <m:r>
                                  <a:rPr lang="en-CA" b="0" i="1" smtClean="0">
                                    <a:latin typeface="Cambria Math" panose="02040503050406030204" pitchFamily="18" charset="0"/>
                                  </a:rPr>
                                  <m:t>𝑥</m:t>
                                </m:r>
                              </m:e>
                            </m:d>
                            <m:r>
                              <a:rPr lang="en-CA" b="0" i="1" smtClean="0">
                                <a:latin typeface="Cambria Math" panose="02040503050406030204" pitchFamily="18" charset="0"/>
                              </a:rPr>
                              <m:t>]</m:t>
                            </m:r>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r>
                                  <a:rPr lang="en-CA" i="1">
                                    <a:latin typeface="Cambria Math" panose="02040503050406030204" pitchFamily="18" charset="0"/>
                                  </a:rPr>
                                  <m:t>𝑥</m:t>
                                </m:r>
                              </m:e>
                            </m:d>
                          </m:e>
                        </m:d>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r>
                                  <a:rPr lang="en-CA" i="1">
                                    <a:latin typeface="Cambria Math" panose="02040503050406030204" pitchFamily="18" charset="0"/>
                                  </a:rPr>
                                  <m:t>𝑥</m:t>
                                </m:r>
                              </m:e>
                            </m:d>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r>
                                  <a:rPr lang="en-CA" b="0" i="1" smtClean="0">
                                    <a:latin typeface="Cambria Math" panose="02040503050406030204" pitchFamily="18" charset="0"/>
                                  </a:rPr>
                                  <m:t>𝑥</m:t>
                                </m:r>
                              </m:e>
                            </m:d>
                          </m:e>
                        </m:d>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𝐸</m:t>
                        </m:r>
                      </m:e>
                      <m:sub>
                        <m:r>
                          <a:rPr lang="en-CA" b="0" i="1" smtClean="0">
                            <a:latin typeface="Cambria Math" panose="02040503050406030204" pitchFamily="18" charset="0"/>
                          </a:rPr>
                          <m:t>𝑋</m:t>
                        </m:r>
                      </m:sub>
                    </m:sSub>
                    <m:d>
                      <m:dPr>
                        <m:begChr m:val="["/>
                        <m:endChr m:val="]"/>
                        <m:ctrlPr>
                          <a:rPr lang="en-CA" b="0" i="1" smtClean="0">
                            <a:latin typeface="Cambria Math" panose="02040503050406030204" pitchFamily="18" charset="0"/>
                          </a:rPr>
                        </m:ctrlPr>
                      </m:dPr>
                      <m:e>
                        <m:d>
                          <m:dPr>
                            <m:ctrlPr>
                              <a:rPr lang="en-CA" b="0" i="1" smtClean="0">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r>
                                  <a:rPr lang="en-CA" i="1">
                                    <a:latin typeface="Cambria Math" panose="02040503050406030204" pitchFamily="18" charset="0"/>
                                  </a:rPr>
                                  <m:t>𝑥</m:t>
                                </m:r>
                              </m:e>
                            </m:d>
                            <m:r>
                              <a:rPr lang="en-CA" b="0" i="1" smtClean="0">
                                <a:latin typeface="Cambria Math" panose="02040503050406030204" pitchFamily="18" charset="0"/>
                              </a:rPr>
                              <m:t> −</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r>
                                  <a:rPr lang="en-CA" i="1">
                                    <a:latin typeface="Cambria Math" panose="02040503050406030204" pitchFamily="18" charset="0"/>
                                  </a:rPr>
                                  <m:t>𝑥</m:t>
                                </m:r>
                              </m:e>
                            </m:d>
                          </m:e>
                        </m:d>
                        <m:d>
                          <m:dPr>
                            <m:ctrlPr>
                              <a:rPr lang="en-CA" b="0" i="1" smtClean="0">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r>
                                  <a:rPr lang="en-CA" i="1">
                                    <a:latin typeface="Cambria Math" panose="02040503050406030204" pitchFamily="18" charset="0"/>
                                  </a:rPr>
                                  <m:t>𝑥</m:t>
                                </m:r>
                              </m:e>
                            </m:d>
                            <m:r>
                              <a:rPr lang="en-CA" b="0" i="1" smtClean="0">
                                <a:latin typeface="Cambria Math" panose="02040503050406030204" pitchFamily="18" charset="0"/>
                              </a:rPr>
                              <m:t> −</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d>
                              <m:dPr>
                                <m:ctrlPr>
                                  <a:rPr lang="en-CA" b="0" i="1" smtClean="0">
                                    <a:latin typeface="Cambria Math" panose="02040503050406030204" pitchFamily="18" charset="0"/>
                                  </a:rPr>
                                </m:ctrlPr>
                              </m:dPr>
                              <m:e>
                                <m:r>
                                  <a:rPr lang="en-CA" b="0" i="1" smtClean="0">
                                    <a:latin typeface="Cambria Math" panose="02040503050406030204" pitchFamily="18" charset="0"/>
                                  </a:rPr>
                                  <m:t>𝑥</m:t>
                                </m:r>
                              </m:e>
                            </m:d>
                          </m:e>
                        </m:d>
                      </m:e>
                    </m:d>
                    <m:r>
                      <a:rPr lang="en-CA" b="0" i="1" smtClean="0">
                        <a:latin typeface="Cambria Math" panose="02040503050406030204" pitchFamily="18" charset="0"/>
                      </a:rPr>
                      <m:t>=0</m:t>
                    </m:r>
                  </m:oMath>
                </a14:m>
                <a:br>
                  <a:rPr lang="en-US" dirty="0"/>
                </a:br>
                <a:endParaRPr lang="en-US" dirty="0"/>
              </a:p>
            </p:txBody>
          </p:sp>
        </mc:Choice>
        <mc:Fallback xmlns="">
          <p:sp>
            <p:nvSpPr>
              <p:cNvPr id="3" name="Content Placeholder 2">
                <a:extLst>
                  <a:ext uri="{FF2B5EF4-FFF2-40B4-BE49-F238E27FC236}">
                    <a16:creationId xmlns:a16="http://schemas.microsoft.com/office/drawing/2014/main" id="{7FF9FA63-7F86-F4AF-D2A1-0C6BC686BD67}"/>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4118418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758B9-8029-8001-A300-0C0EB32FD584}"/>
              </a:ext>
            </a:extLst>
          </p:cNvPr>
          <p:cNvSpPr>
            <a:spLocks noGrp="1"/>
          </p:cNvSpPr>
          <p:nvPr>
            <p:ph type="title"/>
          </p:nvPr>
        </p:nvSpPr>
        <p:spPr/>
        <p:txBody>
          <a:bodyPr/>
          <a:lstStyle/>
          <a:p>
            <a:r>
              <a:rPr lang="en-US" dirty="0" err="1"/>
              <a:t>Sooo</a:t>
            </a:r>
            <a:r>
              <a:rPr lang="en-US" dirty="0"/>
              <a:t>… what did we get?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2D13A43-717A-0EC2-D8E1-205024C04E7C}"/>
                  </a:ext>
                </a:extLst>
              </p:cNvPr>
              <p:cNvSpPr>
                <a:spLocks noGrp="1"/>
              </p:cNvSpPr>
              <p:nvPr>
                <p:ph idx="1"/>
              </p:nvPr>
            </p:nvSpPr>
            <p:spPr/>
            <p:txBody>
              <a:bodyPr>
                <a:normAutofit fontScale="85000" lnSpcReduction="20000"/>
              </a:bodyPr>
              <a:lstStyle/>
              <a:p>
                <a:r>
                  <a:rPr lang="en-US" dirty="0"/>
                  <a:t>We end up with </a:t>
                </a:r>
                <a:br>
                  <a:rPr lang="en-US" dirty="0"/>
                </a:br>
                <a14:m>
                  <m:oMath xmlns:m="http://schemas.openxmlformats.org/officeDocument/2006/math">
                    <m:r>
                      <a:rPr lang="en-CA" b="0" i="1" smtClean="0">
                        <a:latin typeface="Cambria Math" panose="02040503050406030204" pitchFamily="18" charset="0"/>
                      </a:rPr>
                      <m:t>𝑀𝑆𝐸</m:t>
                    </m:r>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e>
                            </m:d>
                          </m:e>
                          <m:sup>
                            <m:r>
                              <a:rPr lang="en-CA" i="1">
                                <a:latin typeface="Cambria Math" panose="02040503050406030204" pitchFamily="18" charset="0"/>
                              </a:rPr>
                              <m:t>2</m:t>
                            </m:r>
                          </m:sup>
                        </m:sSup>
                      </m:e>
                    </m:nary>
                  </m:oMath>
                </a14:m>
                <a:br>
                  <a:rPr lang="en-CA" dirty="0"/>
                </a:br>
                <a:r>
                  <a:rPr lang="en-US" dirty="0"/>
                  <a:t>as our final formula!</a:t>
                </a:r>
              </a:p>
              <a:p>
                <a:r>
                  <a:rPr lang="en-US" dirty="0"/>
                  <a:t>Ok, let’s rearrange these values to write these nicer later</a:t>
                </a:r>
                <a:br>
                  <a:rPr lang="en-US" dirty="0"/>
                </a:br>
                <a14:m>
                  <m:oMath xmlns:m="http://schemas.openxmlformats.org/officeDocument/2006/math">
                    <m:r>
                      <a:rPr lang="en-CA" b="0" i="1" smtClean="0">
                        <a:latin typeface="Cambria Math" panose="02040503050406030204" pitchFamily="18" charset="0"/>
                      </a:rPr>
                      <m:t>𝑀𝑆𝐸</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e>
                            </m:d>
                          </m:e>
                          <m:sup>
                            <m:r>
                              <a:rPr lang="en-CA" i="1">
                                <a:latin typeface="Cambria Math" panose="02040503050406030204" pitchFamily="18" charset="0"/>
                              </a:rPr>
                              <m:t>2</m:t>
                            </m:r>
                          </m:sup>
                        </m:sSup>
                      </m:e>
                    </m:nary>
                  </m:oMath>
                </a14:m>
                <a:endParaRPr lang="en-US" dirty="0"/>
              </a:p>
              <a:p>
                <a:r>
                  <a:rPr lang="en-CA" b="1" dirty="0"/>
                  <a:t>Recap:</a:t>
                </a:r>
              </a:p>
              <a:p>
                <a:pPr lvl="1"/>
                <a14:m>
                  <m:oMath xmlns:m="http://schemas.openxmlformats.org/officeDocument/2006/math">
                    <m:r>
                      <a:rPr lang="en-CA" b="0" i="1" smtClean="0">
                        <a:latin typeface="Cambria Math" panose="02040503050406030204" pitchFamily="18" charset="0"/>
                      </a:rPr>
                      <m:t>𝑓</m:t>
                    </m:r>
                    <m:r>
                      <a:rPr lang="en-CA" b="0" i="1" smtClean="0">
                        <a:latin typeface="Cambria Math" panose="02040503050406030204" pitchFamily="18" charset="0"/>
                      </a:rPr>
                      <m:t>:</m:t>
                    </m:r>
                  </m:oMath>
                </a14:m>
                <a:r>
                  <a:rPr lang="en-CA" dirty="0"/>
                  <a:t> Function that we learn</a:t>
                </a:r>
              </a:p>
              <a:p>
                <a:pPr lvl="1"/>
                <a14:m>
                  <m:oMath xmlns:m="http://schemas.openxmlformats.org/officeDocument/2006/math">
                    <m:acc>
                      <m:accPr>
                        <m:chr m:val="̅"/>
                        <m:ctrlPr>
                          <a:rPr lang="en-CA" b="0" i="1" smtClean="0">
                            <a:latin typeface="Cambria Math" panose="02040503050406030204" pitchFamily="18" charset="0"/>
                          </a:rPr>
                        </m:ctrlPr>
                      </m:accPr>
                      <m:e>
                        <m:r>
                          <a:rPr lang="en-CA" b="0" i="1" smtClean="0">
                            <a:latin typeface="Cambria Math" panose="02040503050406030204" pitchFamily="18" charset="0"/>
                          </a:rPr>
                          <m:t>𝑓</m:t>
                        </m:r>
                      </m:e>
                    </m:acc>
                    <m:r>
                      <a:rPr lang="en-CA" b="0" i="1" dirty="0" smtClean="0">
                        <a:latin typeface="Cambria Math" panose="02040503050406030204" pitchFamily="18" charset="0"/>
                      </a:rPr>
                      <m:t>:</m:t>
                    </m:r>
                  </m:oMath>
                </a14:m>
                <a:r>
                  <a:rPr lang="en-CA" dirty="0"/>
                  <a:t> Expectation of function output if we get functions from many </a:t>
                </a:r>
                <a:r>
                  <a:rPr lang="en-CA" b="1" dirty="0"/>
                  <a:t>samples</a:t>
                </a:r>
                <a:r>
                  <a:rPr lang="en-CA" dirty="0"/>
                  <a:t> of the underlying distribution </a:t>
                </a:r>
                <a:r>
                  <a:rPr lang="en-CA" b="1" dirty="0"/>
                  <a:t>behind our sample itself</a:t>
                </a:r>
                <a:endParaRPr lang="en-CA" dirty="0"/>
              </a:p>
              <a:p>
                <a:pPr lvl="1"/>
                <a14:m>
                  <m:oMath xmlns:m="http://schemas.openxmlformats.org/officeDocument/2006/math">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oMath>
                </a14:m>
                <a:r>
                  <a:rPr lang="en-CA" dirty="0"/>
                  <a:t>: The function that is learned when doing regression (linear regression if just a linear model) – aka the function that depicts </a:t>
                </a:r>
                <a14:m>
                  <m:oMath xmlns:m="http://schemas.openxmlformats.org/officeDocument/2006/math">
                    <m:r>
                      <a:rPr lang="en-CA" b="0" i="1" smtClean="0">
                        <a:latin typeface="Cambria Math" panose="02040503050406030204" pitchFamily="18" charset="0"/>
                      </a:rPr>
                      <m:t>𝐸</m:t>
                    </m:r>
                    <m:d>
                      <m:dPr>
                        <m:begChr m:val="["/>
                        <m:endChr m:val="]"/>
                        <m:ctrlPr>
                          <a:rPr lang="en-CA" b="0" i="1" smtClean="0">
                            <a:latin typeface="Cambria Math" panose="02040503050406030204" pitchFamily="18" charset="0"/>
                          </a:rPr>
                        </m:ctrlPr>
                      </m:dPr>
                      <m:e>
                        <m:r>
                          <a:rPr lang="en-CA" b="0" i="1" smtClean="0">
                            <a:latin typeface="Cambria Math" panose="02040503050406030204" pitchFamily="18" charset="0"/>
                          </a:rPr>
                          <m:t>𝑌</m:t>
                        </m:r>
                      </m:e>
                      <m:e>
                        <m:r>
                          <a:rPr lang="en-CA" b="0" i="1" smtClean="0">
                            <a:latin typeface="Cambria Math" panose="02040503050406030204" pitchFamily="18" charset="0"/>
                          </a:rPr>
                          <m:t>𝑋</m:t>
                        </m:r>
                        <m:r>
                          <a:rPr lang="en-CA" b="0" i="1" smtClean="0">
                            <a:latin typeface="Cambria Math" panose="02040503050406030204" pitchFamily="18" charset="0"/>
                          </a:rPr>
                          <m:t>=</m:t>
                        </m:r>
                        <m:r>
                          <a:rPr lang="en-CA" b="0" i="1" smtClean="0">
                            <a:latin typeface="Cambria Math" panose="02040503050406030204" pitchFamily="18" charset="0"/>
                          </a:rPr>
                          <m:t>𝑥</m:t>
                        </m:r>
                      </m:e>
                    </m:d>
                  </m:oMath>
                </a14:m>
                <a:r>
                  <a:rPr lang="en-CA" dirty="0"/>
                  <a:t> for all </a:t>
                </a:r>
                <a14:m>
                  <m:oMath xmlns:m="http://schemas.openxmlformats.org/officeDocument/2006/math">
                    <m:r>
                      <a:rPr lang="en-CA" b="0" i="1" smtClean="0">
                        <a:latin typeface="Cambria Math" panose="02040503050406030204" pitchFamily="18" charset="0"/>
                      </a:rPr>
                      <m:t>𝑥</m:t>
                    </m:r>
                  </m:oMath>
                </a14:m>
                <a:endParaRPr lang="en-CA" dirty="0"/>
              </a:p>
              <a:p>
                <a:pPr lvl="1"/>
                <a:endParaRPr lang="en-CA" dirty="0"/>
              </a:p>
            </p:txBody>
          </p:sp>
        </mc:Choice>
        <mc:Fallback xmlns="">
          <p:sp>
            <p:nvSpPr>
              <p:cNvPr id="3" name="Content Placeholder 2">
                <a:extLst>
                  <a:ext uri="{FF2B5EF4-FFF2-40B4-BE49-F238E27FC236}">
                    <a16:creationId xmlns:a16="http://schemas.microsoft.com/office/drawing/2014/main" id="{F2D13A43-717A-0EC2-D8E1-205024C04E7C}"/>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004819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8EDAB-9E64-4B55-81B1-F565A58D3983}"/>
              </a:ext>
            </a:extLst>
          </p:cNvPr>
          <p:cNvSpPr>
            <a:spLocks noGrp="1"/>
          </p:cNvSpPr>
          <p:nvPr>
            <p:ph type="title"/>
          </p:nvPr>
        </p:nvSpPr>
        <p:spPr/>
        <p:txBody>
          <a:bodyPr/>
          <a:lstStyle/>
          <a:p>
            <a:r>
              <a:rPr lang="en-US" dirty="0"/>
              <a:t>Looking at the Three Terms again: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EFA4893-CB7C-1138-5D1C-C4652D3EEA0F}"/>
                  </a:ext>
                </a:extLst>
              </p:cNvPr>
              <p:cNvSpPr>
                <a:spLocks noGrp="1"/>
              </p:cNvSpPr>
              <p:nvPr>
                <p:ph idx="1"/>
              </p:nvPr>
            </p:nvSpPr>
            <p:spPr/>
            <p:txBody>
              <a:bodyPr/>
              <a:lstStyle/>
              <a:p>
                <a:r>
                  <a:rPr lang="en-US" dirty="0"/>
                  <a:t>Function: </a:t>
                </a:r>
                <a:br>
                  <a:rPr lang="en-US" dirty="0"/>
                </a:br>
                <a14:m>
                  <m:oMath xmlns:m="http://schemas.openxmlformats.org/officeDocument/2006/math">
                    <m:r>
                      <a:rPr lang="en-CA" b="0" i="1" smtClean="0">
                        <a:latin typeface="Cambria Math" panose="02040503050406030204" pitchFamily="18" charset="0"/>
                      </a:rPr>
                      <m:t>𝑀𝑆𝐸</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e>
                            </m:d>
                          </m:e>
                          <m:sup>
                            <m:r>
                              <a:rPr lang="en-CA" i="1">
                                <a:latin typeface="Cambria Math" panose="02040503050406030204" pitchFamily="18" charset="0"/>
                              </a:rPr>
                              <m:t>2</m:t>
                            </m:r>
                          </m:sup>
                        </m:sSup>
                      </m:e>
                    </m:nary>
                  </m:oMath>
                </a14:m>
                <a:endParaRPr lang="en-US" dirty="0"/>
              </a:p>
              <a:p>
                <a:r>
                  <a:rPr lang="en-US" dirty="0"/>
                  <a:t>The first term:</a:t>
                </a:r>
                <a:br>
                  <a:rPr lang="en-US" dirty="0"/>
                </a:br>
                <a14:m>
                  <m:oMath xmlns:m="http://schemas.openxmlformats.org/officeDocument/2006/math">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e>
                            </m:d>
                          </m:e>
                          <m:sup>
                            <m:r>
                              <a:rPr lang="en-CA" i="1">
                                <a:latin typeface="Cambria Math" panose="02040503050406030204" pitchFamily="18" charset="0"/>
                              </a:rPr>
                              <m:t>2</m:t>
                            </m:r>
                          </m:sup>
                        </m:sSup>
                      </m:e>
                    </m:nary>
                  </m:oMath>
                </a14:m>
                <a:br>
                  <a:rPr lang="en-CA" dirty="0"/>
                </a:br>
                <a:r>
                  <a:rPr lang="en-CA" dirty="0"/>
                  <a:t>represents the model’s </a:t>
                </a:r>
                <a:r>
                  <a:rPr lang="en-CA" b="1" dirty="0"/>
                  <a:t>(square) bias</a:t>
                </a:r>
                <a:r>
                  <a:rPr lang="en-CA" dirty="0"/>
                  <a:t>: this comes from the assumptions in the </a:t>
                </a:r>
                <a:r>
                  <a:rPr lang="en-CA" i="1" dirty="0"/>
                  <a:t>learning algorithm</a:t>
                </a:r>
                <a:r>
                  <a:rPr lang="en-CA" dirty="0"/>
                  <a:t> – i.e., the simpler you make your model, the more variance you will have!</a:t>
                </a:r>
                <a:br>
                  <a:rPr lang="en-US" dirty="0"/>
                </a:br>
                <a:endParaRPr lang="en-US" dirty="0"/>
              </a:p>
            </p:txBody>
          </p:sp>
        </mc:Choice>
        <mc:Fallback xmlns="">
          <p:sp>
            <p:nvSpPr>
              <p:cNvPr id="3" name="Content Placeholder 2">
                <a:extLst>
                  <a:ext uri="{FF2B5EF4-FFF2-40B4-BE49-F238E27FC236}">
                    <a16:creationId xmlns:a16="http://schemas.microsoft.com/office/drawing/2014/main" id="{EEFA4893-CB7C-1138-5D1C-C4652D3EEA0F}"/>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585973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8EDAB-9E64-4B55-81B1-F565A58D3983}"/>
              </a:ext>
            </a:extLst>
          </p:cNvPr>
          <p:cNvSpPr>
            <a:spLocks noGrp="1"/>
          </p:cNvSpPr>
          <p:nvPr>
            <p:ph type="title"/>
          </p:nvPr>
        </p:nvSpPr>
        <p:spPr/>
        <p:txBody>
          <a:bodyPr/>
          <a:lstStyle/>
          <a:p>
            <a:r>
              <a:rPr lang="en-US" dirty="0"/>
              <a:t>Looking at the Three Terms again: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EFA4893-CB7C-1138-5D1C-C4652D3EEA0F}"/>
                  </a:ext>
                </a:extLst>
              </p:cNvPr>
              <p:cNvSpPr>
                <a:spLocks noGrp="1"/>
              </p:cNvSpPr>
              <p:nvPr>
                <p:ph idx="1"/>
              </p:nvPr>
            </p:nvSpPr>
            <p:spPr/>
            <p:txBody>
              <a:bodyPr>
                <a:normAutofit lnSpcReduction="10000"/>
              </a:bodyPr>
              <a:lstStyle/>
              <a:p>
                <a:r>
                  <a:rPr lang="en-US" dirty="0"/>
                  <a:t>Function: </a:t>
                </a:r>
                <a:br>
                  <a:rPr lang="en-US" dirty="0"/>
                </a:br>
                <a14:m>
                  <m:oMath xmlns:m="http://schemas.openxmlformats.org/officeDocument/2006/math">
                    <m:r>
                      <a:rPr lang="en-CA" b="0" i="1" smtClean="0">
                        <a:latin typeface="Cambria Math" panose="02040503050406030204" pitchFamily="18" charset="0"/>
                      </a:rPr>
                      <m:t>𝑀𝑆𝐸</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e>
                            </m:d>
                          </m:e>
                          <m:sup>
                            <m:r>
                              <a:rPr lang="en-CA" i="1">
                                <a:latin typeface="Cambria Math" panose="02040503050406030204" pitchFamily="18" charset="0"/>
                              </a:rPr>
                              <m:t>2</m:t>
                            </m:r>
                          </m:sup>
                        </m:sSup>
                      </m:e>
                    </m:nary>
                  </m:oMath>
                </a14:m>
                <a:endParaRPr lang="en-US" dirty="0"/>
              </a:p>
              <a:p>
                <a:r>
                  <a:rPr lang="en-US" dirty="0"/>
                  <a:t>The second term:</a:t>
                </a:r>
                <a:br>
                  <a:rPr lang="en-US" dirty="0"/>
                </a:br>
                <a14:m>
                  <m:oMath xmlns:m="http://schemas.openxmlformats.org/officeDocument/2006/math">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oMath>
                </a14:m>
                <a:br>
                  <a:rPr lang="en-CA" dirty="0"/>
                </a:br>
                <a:r>
                  <a:rPr lang="en-CA" dirty="0"/>
                  <a:t>represents the model’s </a:t>
                </a:r>
                <a:r>
                  <a:rPr lang="en-CA" b="1" dirty="0"/>
                  <a:t>variance</a:t>
                </a:r>
                <a:r>
                  <a:rPr lang="en-CA" dirty="0"/>
                  <a:t>: how far away is </a:t>
                </a:r>
                <a:r>
                  <a:rPr lang="en-CA" b="1" dirty="0"/>
                  <a:t>our</a:t>
                </a:r>
                <a:r>
                  <a:rPr lang="en-CA" dirty="0"/>
                  <a:t> model compared to the expected model if we had repeated sampling of the dataset’s sample distribution? It represents “how unlucky” you got with your dataset compared to the distribution the dataset is taken from </a:t>
                </a:r>
                <a:br>
                  <a:rPr lang="en-US" dirty="0"/>
                </a:br>
                <a:endParaRPr lang="en-US" dirty="0"/>
              </a:p>
            </p:txBody>
          </p:sp>
        </mc:Choice>
        <mc:Fallback xmlns="">
          <p:sp>
            <p:nvSpPr>
              <p:cNvPr id="3" name="Content Placeholder 2">
                <a:extLst>
                  <a:ext uri="{FF2B5EF4-FFF2-40B4-BE49-F238E27FC236}">
                    <a16:creationId xmlns:a16="http://schemas.microsoft.com/office/drawing/2014/main" id="{EEFA4893-CB7C-1138-5D1C-C4652D3EEA0F}"/>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498550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8EDAB-9E64-4B55-81B1-F565A58D3983}"/>
              </a:ext>
            </a:extLst>
          </p:cNvPr>
          <p:cNvSpPr>
            <a:spLocks noGrp="1"/>
          </p:cNvSpPr>
          <p:nvPr>
            <p:ph type="title"/>
          </p:nvPr>
        </p:nvSpPr>
        <p:spPr/>
        <p:txBody>
          <a:bodyPr/>
          <a:lstStyle/>
          <a:p>
            <a:r>
              <a:rPr lang="en-US" dirty="0"/>
              <a:t>Looking at the Three Terms again: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EFA4893-CB7C-1138-5D1C-C4652D3EEA0F}"/>
                  </a:ext>
                </a:extLst>
              </p:cNvPr>
              <p:cNvSpPr>
                <a:spLocks noGrp="1"/>
              </p:cNvSpPr>
              <p:nvPr>
                <p:ph idx="1"/>
              </p:nvPr>
            </p:nvSpPr>
            <p:spPr/>
            <p:txBody>
              <a:bodyPr/>
              <a:lstStyle/>
              <a:p>
                <a:r>
                  <a:rPr lang="en-US" dirty="0"/>
                  <a:t>Function: </a:t>
                </a:r>
                <a:br>
                  <a:rPr lang="en-US" dirty="0"/>
                </a:br>
                <a14:m>
                  <m:oMath xmlns:m="http://schemas.openxmlformats.org/officeDocument/2006/math">
                    <m:r>
                      <a:rPr lang="en-CA" b="0" i="1" smtClean="0">
                        <a:latin typeface="Cambria Math" panose="02040503050406030204" pitchFamily="18" charset="0"/>
                      </a:rPr>
                      <m:t>𝑀𝑆𝐸</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e>
                            </m:d>
                          </m:e>
                          <m:sup>
                            <m:r>
                              <a:rPr lang="en-CA" i="1">
                                <a:latin typeface="Cambria Math" panose="02040503050406030204" pitchFamily="18" charset="0"/>
                              </a:rPr>
                              <m:t>2</m:t>
                            </m:r>
                          </m:sup>
                        </m:sSup>
                      </m:e>
                    </m:nary>
                  </m:oMath>
                </a14:m>
                <a:endParaRPr lang="en-US" dirty="0"/>
              </a:p>
              <a:p>
                <a:r>
                  <a:rPr lang="en-US" dirty="0"/>
                  <a:t>The third term:</a:t>
                </a:r>
                <a:br>
                  <a:rPr lang="en-US" dirty="0"/>
                </a:br>
                <a14:m>
                  <m:oMath xmlns:m="http://schemas.openxmlformats.org/officeDocument/2006/math">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e>
                            </m:d>
                          </m:e>
                          <m:sup>
                            <m:r>
                              <a:rPr lang="en-CA" i="1">
                                <a:latin typeface="Cambria Math" panose="02040503050406030204" pitchFamily="18" charset="0"/>
                              </a:rPr>
                              <m:t>2</m:t>
                            </m:r>
                          </m:sup>
                        </m:sSup>
                      </m:e>
                    </m:nary>
                  </m:oMath>
                </a14:m>
                <a:br>
                  <a:rPr lang="en-CA" dirty="0"/>
                </a:br>
                <a:r>
                  <a:rPr lang="en-CA" dirty="0"/>
                  <a:t>represents the model’s </a:t>
                </a:r>
                <a:r>
                  <a:rPr lang="en-CA" b="1" dirty="0"/>
                  <a:t>noise</a:t>
                </a:r>
                <a:r>
                  <a:rPr lang="en-CA" dirty="0"/>
                  <a:t>: things that you can’t control when you try to create a function. Remember, we wanted the dataset to come from some distribution – but this suggests that there is noise between that distribution and the points themselves.</a:t>
                </a:r>
                <a:br>
                  <a:rPr lang="en-US" dirty="0"/>
                </a:br>
                <a:endParaRPr lang="en-US" dirty="0"/>
              </a:p>
            </p:txBody>
          </p:sp>
        </mc:Choice>
        <mc:Fallback xmlns="">
          <p:sp>
            <p:nvSpPr>
              <p:cNvPr id="3" name="Content Placeholder 2">
                <a:extLst>
                  <a:ext uri="{FF2B5EF4-FFF2-40B4-BE49-F238E27FC236}">
                    <a16:creationId xmlns:a16="http://schemas.microsoft.com/office/drawing/2014/main" id="{EEFA4893-CB7C-1138-5D1C-C4652D3EEA0F}"/>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228443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0719B-BE4E-F746-DD1E-1598C6ED5CC1}"/>
              </a:ext>
            </a:extLst>
          </p:cNvPr>
          <p:cNvSpPr>
            <a:spLocks noGrp="1"/>
          </p:cNvSpPr>
          <p:nvPr>
            <p:ph type="title"/>
          </p:nvPr>
        </p:nvSpPr>
        <p:spPr/>
        <p:txBody>
          <a:bodyPr/>
          <a:lstStyle/>
          <a:p>
            <a:r>
              <a:rPr lang="en-US" dirty="0"/>
              <a:t>How does model complexity affect the three terms?</a:t>
            </a:r>
          </a:p>
        </p:txBody>
      </p:sp>
      <p:sp>
        <p:nvSpPr>
          <p:cNvPr id="3" name="Content Placeholder 2">
            <a:extLst>
              <a:ext uri="{FF2B5EF4-FFF2-40B4-BE49-F238E27FC236}">
                <a16:creationId xmlns:a16="http://schemas.microsoft.com/office/drawing/2014/main" id="{EB092E4D-0ACA-F936-D7CD-230946B806C1}"/>
              </a:ext>
            </a:extLst>
          </p:cNvPr>
          <p:cNvSpPr>
            <a:spLocks noGrp="1"/>
          </p:cNvSpPr>
          <p:nvPr>
            <p:ph idx="1"/>
          </p:nvPr>
        </p:nvSpPr>
        <p:spPr/>
        <p:txBody>
          <a:bodyPr/>
          <a:lstStyle/>
          <a:p>
            <a:r>
              <a:rPr lang="en-US" dirty="0"/>
              <a:t>Bias: The larger the model, the less bias there is. This is because you can be “potentially” closer to the regression model.</a:t>
            </a:r>
          </a:p>
          <a:p>
            <a:r>
              <a:rPr lang="en-US" dirty="0"/>
              <a:t>Variance: The larger the model, the more variance you </a:t>
            </a:r>
            <a:r>
              <a:rPr lang="en-US" i="1" dirty="0"/>
              <a:t>can</a:t>
            </a:r>
            <a:r>
              <a:rPr lang="en-US" dirty="0"/>
              <a:t> have because there is more room for deviation from the expected model.</a:t>
            </a:r>
          </a:p>
          <a:p>
            <a:r>
              <a:rPr lang="en-US" dirty="0"/>
              <a:t>Noise: I think I’ve said it enough times – you tell me, what is it?</a:t>
            </a:r>
          </a:p>
        </p:txBody>
      </p:sp>
    </p:spTree>
    <p:extLst>
      <p:ext uri="{BB962C8B-B14F-4D97-AF65-F5344CB8AC3E}">
        <p14:creationId xmlns:p14="http://schemas.microsoft.com/office/powerpoint/2010/main" val="2573568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3CA4-84D7-018F-AB8B-724B8BF99BD7}"/>
              </a:ext>
            </a:extLst>
          </p:cNvPr>
          <p:cNvSpPr>
            <a:spLocks noGrp="1"/>
          </p:cNvSpPr>
          <p:nvPr>
            <p:ph type="title"/>
          </p:nvPr>
        </p:nvSpPr>
        <p:spPr/>
        <p:txBody>
          <a:bodyPr/>
          <a:lstStyle/>
          <a:p>
            <a:r>
              <a:rPr lang="en-US" dirty="0"/>
              <a:t>A bit about me…</a:t>
            </a:r>
          </a:p>
        </p:txBody>
      </p:sp>
      <p:sp>
        <p:nvSpPr>
          <p:cNvPr id="3" name="Content Placeholder 2">
            <a:extLst>
              <a:ext uri="{FF2B5EF4-FFF2-40B4-BE49-F238E27FC236}">
                <a16:creationId xmlns:a16="http://schemas.microsoft.com/office/drawing/2014/main" id="{2F839255-1D40-11BB-C824-AE0D004C4147}"/>
              </a:ext>
            </a:extLst>
          </p:cNvPr>
          <p:cNvSpPr>
            <a:spLocks noGrp="1"/>
          </p:cNvSpPr>
          <p:nvPr>
            <p:ph idx="1"/>
          </p:nvPr>
        </p:nvSpPr>
        <p:spPr/>
        <p:txBody>
          <a:bodyPr/>
          <a:lstStyle/>
          <a:p>
            <a:r>
              <a:rPr lang="en-US" dirty="0"/>
              <a:t>Name: Sat Arora</a:t>
            </a:r>
          </a:p>
          <a:p>
            <a:r>
              <a:rPr lang="en-US" dirty="0"/>
              <a:t>Program: 3B Computer Science</a:t>
            </a:r>
          </a:p>
          <a:p>
            <a:r>
              <a:rPr lang="en-US" dirty="0"/>
              <a:t>Likes: Programming and Algorithms</a:t>
            </a:r>
          </a:p>
          <a:p>
            <a:r>
              <a:rPr lang="en-US" strike="sngStrike" dirty="0"/>
              <a:t>On the lookout for F24 internships :D</a:t>
            </a:r>
          </a:p>
        </p:txBody>
      </p:sp>
    </p:spTree>
    <p:extLst>
      <p:ext uri="{BB962C8B-B14F-4D97-AF65-F5344CB8AC3E}">
        <p14:creationId xmlns:p14="http://schemas.microsoft.com/office/powerpoint/2010/main" val="3217015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C6446-D7C0-BD6E-C58E-D63D7A4950C6}"/>
              </a:ext>
            </a:extLst>
          </p:cNvPr>
          <p:cNvSpPr>
            <a:spLocks noGrp="1"/>
          </p:cNvSpPr>
          <p:nvPr>
            <p:ph type="title"/>
          </p:nvPr>
        </p:nvSpPr>
        <p:spPr/>
        <p:txBody>
          <a:bodyPr/>
          <a:lstStyle/>
          <a:p>
            <a:r>
              <a:rPr lang="en-US" dirty="0"/>
              <a:t>What did we just do?</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D71D1D5-0990-EAF3-D395-3A9E23559EF9}"/>
                  </a:ext>
                </a:extLst>
              </p:cNvPr>
              <p:cNvSpPr>
                <a:spLocks noGrp="1"/>
              </p:cNvSpPr>
              <p:nvPr>
                <p:ph idx="1"/>
              </p:nvPr>
            </p:nvSpPr>
            <p:spPr/>
            <p:txBody>
              <a:bodyPr/>
              <a:lstStyle/>
              <a:p>
                <a14:m>
                  <m:oMath xmlns:m="http://schemas.openxmlformats.org/officeDocument/2006/math">
                    <m:r>
                      <a:rPr lang="en-CA" b="0" i="1" smtClean="0">
                        <a:latin typeface="Cambria Math" panose="02040503050406030204" pitchFamily="18" charset="0"/>
                      </a:rPr>
                      <m:t>𝑀𝑆𝐸</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acc>
                                  <m:accPr>
                                    <m:chr m:val="̅"/>
                                    <m:ctrlPr>
                                      <a:rPr lang="en-CA" i="1">
                                        <a:latin typeface="Cambria Math" panose="02040503050406030204" pitchFamily="18" charset="0"/>
                                      </a:rPr>
                                    </m:ctrlPr>
                                  </m:accPr>
                                  <m:e>
                                    <m:r>
                                      <a:rPr lang="en-CA" i="1">
                                        <a:latin typeface="Cambria Math" panose="02040503050406030204" pitchFamily="18" charset="0"/>
                                      </a:rPr>
                                      <m:t>𝑓</m:t>
                                    </m:r>
                                  </m:e>
                                </m:acc>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r>
                                  <a:rPr lang="en-CA" i="1">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𝑓</m:t>
                                </m:r>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acc>
                                  <m:accPr>
                                    <m:chr m:val="̅"/>
                                    <m:ctrlPr>
                                      <a:rPr lang="en-CA" i="1">
                                        <a:latin typeface="Cambria Math" panose="02040503050406030204" pitchFamily="18" charset="0"/>
                                      </a:rPr>
                                    </m:ctrlPr>
                                  </m:accPr>
                                  <m:e>
                                    <m:r>
                                      <a:rPr lang="en-CA" i="1">
                                        <a:latin typeface="Cambria Math" panose="02040503050406030204" pitchFamily="18" charset="0"/>
                                      </a:rPr>
                                      <m:t>𝑓</m:t>
                                    </m:r>
                                  </m:e>
                                </m:acc>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e>
                            </m:d>
                          </m:e>
                          <m:sup>
                            <m:r>
                              <a:rPr lang="en-CA" i="1">
                                <a:latin typeface="Cambria Math" panose="02040503050406030204" pitchFamily="18" charset="0"/>
                              </a:rPr>
                              <m:t>2</m:t>
                            </m:r>
                          </m:sup>
                        </m:sSup>
                      </m:e>
                    </m:nary>
                    <m:r>
                      <a:rPr lang="en-CA" b="0" i="1" smtClean="0">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𝑛</m:t>
                        </m:r>
                      </m:den>
                    </m:f>
                    <m:nary>
                      <m:naryPr>
                        <m:chr m:val="∑"/>
                        <m:ctrlPr>
                          <a:rPr lang="en-CA" i="1">
                            <a:latin typeface="Cambria Math" panose="02040503050406030204" pitchFamily="18" charset="0"/>
                          </a:rPr>
                        </m:ctrlPr>
                      </m:naryPr>
                      <m:sub>
                        <m:r>
                          <m:rPr>
                            <m:brk m:alnAt="23"/>
                          </m:rPr>
                          <a:rPr lang="en-CA" i="1">
                            <a:latin typeface="Cambria Math" panose="02040503050406030204" pitchFamily="18" charset="0"/>
                          </a:rPr>
                          <m:t>𝑖</m:t>
                        </m:r>
                        <m:r>
                          <a:rPr lang="en-CA" i="1">
                            <a:latin typeface="Cambria Math" panose="02040503050406030204" pitchFamily="18" charset="0"/>
                          </a:rPr>
                          <m:t>=1</m:t>
                        </m:r>
                      </m:sub>
                      <m:sup>
                        <m:r>
                          <a:rPr lang="en-CA" i="1">
                            <a:latin typeface="Cambria Math" panose="02040503050406030204" pitchFamily="18" charset="0"/>
                          </a:rPr>
                          <m:t>𝑛</m:t>
                        </m:r>
                      </m:sup>
                      <m:e>
                        <m:sSup>
                          <m:sSupPr>
                            <m:ctrlPr>
                              <a:rPr lang="en-CA" i="1">
                                <a:latin typeface="Cambria Math" panose="02040503050406030204" pitchFamily="18" charset="0"/>
                              </a:rPr>
                            </m:ctrlPr>
                          </m:sSupPr>
                          <m:e>
                            <m:d>
                              <m:dPr>
                                <m:ctrlPr>
                                  <a:rPr lang="en-CA" i="1">
                                    <a:latin typeface="Cambria Math" panose="02040503050406030204" pitchFamily="18" charset="0"/>
                                  </a:rPr>
                                </m:ctrlPr>
                              </m:dPr>
                              <m:e>
                                <m:sSup>
                                  <m:sSupPr>
                                    <m:ctrlPr>
                                      <a:rPr lang="en-CA" i="1">
                                        <a:latin typeface="Cambria Math" panose="02040503050406030204" pitchFamily="18" charset="0"/>
                                      </a:rPr>
                                    </m:ctrlPr>
                                  </m:sSupPr>
                                  <m:e>
                                    <m:r>
                                      <a:rPr lang="en-CA" i="1">
                                        <a:latin typeface="Cambria Math" panose="02040503050406030204" pitchFamily="18" charset="0"/>
                                      </a:rPr>
                                      <m:t>𝑓</m:t>
                                    </m:r>
                                  </m:e>
                                  <m:sup>
                                    <m:r>
                                      <a:rPr lang="en-CA" i="1">
                                        <a:latin typeface="Cambria Math" panose="02040503050406030204" pitchFamily="18" charset="0"/>
                                      </a:rPr>
                                      <m:t>∗</m:t>
                                    </m:r>
                                  </m:sup>
                                </m:sSup>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𝑥</m:t>
                                        </m:r>
                                      </m:e>
                                      <m:sub>
                                        <m:r>
                                          <a:rPr lang="en-CA" i="1">
                                            <a:latin typeface="Cambria Math" panose="02040503050406030204" pitchFamily="18" charset="0"/>
                                          </a:rPr>
                                          <m:t>𝑖</m:t>
                                        </m:r>
                                      </m:sub>
                                    </m:sSub>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𝑦</m:t>
                                    </m:r>
                                  </m:e>
                                  <m:sub>
                                    <m:r>
                                      <a:rPr lang="en-CA" i="1">
                                        <a:latin typeface="Cambria Math" panose="02040503050406030204" pitchFamily="18" charset="0"/>
                                      </a:rPr>
                                      <m:t>𝑖</m:t>
                                    </m:r>
                                  </m:sub>
                                </m:sSub>
                              </m:e>
                            </m:d>
                          </m:e>
                          <m:sup>
                            <m:r>
                              <a:rPr lang="en-CA" i="1">
                                <a:latin typeface="Cambria Math" panose="02040503050406030204" pitchFamily="18" charset="0"/>
                              </a:rPr>
                              <m:t>2</m:t>
                            </m:r>
                          </m:sup>
                        </m:sSup>
                      </m:e>
                    </m:nary>
                  </m:oMath>
                </a14:m>
                <a:endParaRPr lang="en-US" dirty="0"/>
              </a:p>
              <a:p>
                <a:r>
                  <a:rPr lang="en-US" dirty="0"/>
                  <a:t>This is known as the </a:t>
                </a:r>
                <a:r>
                  <a:rPr lang="en-US" b="1" dirty="0"/>
                  <a:t>bias-variance decomposition.</a:t>
                </a:r>
              </a:p>
              <a:p>
                <a:r>
                  <a:rPr lang="en-US" dirty="0"/>
                  <a:t>Models will always have a sense of inaccuracy, but the bias and variance can be toyed around with.</a:t>
                </a:r>
              </a:p>
              <a:p>
                <a:r>
                  <a:rPr lang="en-US" dirty="0"/>
                  <a:t>Try it out for yourself!</a:t>
                </a:r>
              </a:p>
            </p:txBody>
          </p:sp>
        </mc:Choice>
        <mc:Fallback xmlns="">
          <p:sp>
            <p:nvSpPr>
              <p:cNvPr id="3" name="Content Placeholder 2">
                <a:extLst>
                  <a:ext uri="{FF2B5EF4-FFF2-40B4-BE49-F238E27FC236}">
                    <a16:creationId xmlns:a16="http://schemas.microsoft.com/office/drawing/2014/main" id="{CD71D1D5-0990-EAF3-D395-3A9E23559EF9}"/>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832696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4BBFB-AF49-1F7E-E1C5-BE2DA47D4E32}"/>
              </a:ext>
            </a:extLst>
          </p:cNvPr>
          <p:cNvSpPr>
            <a:spLocks noGrp="1"/>
          </p:cNvSpPr>
          <p:nvPr>
            <p:ph type="ctrTitle"/>
          </p:nvPr>
        </p:nvSpPr>
        <p:spPr/>
        <p:txBody>
          <a:bodyPr/>
          <a:lstStyle/>
          <a:p>
            <a:r>
              <a:rPr lang="en-US" dirty="0"/>
              <a:t>Thanks for watching!</a:t>
            </a:r>
          </a:p>
        </p:txBody>
      </p:sp>
      <p:sp>
        <p:nvSpPr>
          <p:cNvPr id="3" name="Subtitle 2">
            <a:extLst>
              <a:ext uri="{FF2B5EF4-FFF2-40B4-BE49-F238E27FC236}">
                <a16:creationId xmlns:a16="http://schemas.microsoft.com/office/drawing/2014/main" id="{0B696444-BDAF-6F9B-650A-4BBBEAB0B10A}"/>
              </a:ext>
            </a:extLst>
          </p:cNvPr>
          <p:cNvSpPr>
            <a:spLocks noGrp="1"/>
          </p:cNvSpPr>
          <p:nvPr>
            <p:ph type="subTitle" idx="1"/>
          </p:nvPr>
        </p:nvSpPr>
        <p:spPr/>
        <p:txBody>
          <a:bodyPr/>
          <a:lstStyle/>
          <a:p>
            <a:r>
              <a:rPr lang="en-US" dirty="0"/>
              <a:t>Feel free to take another look at this at </a:t>
            </a:r>
            <a:r>
              <a:rPr lang="en-US" dirty="0">
                <a:hlinkClick r:id="rId2"/>
              </a:rPr>
              <a:t>https://satarora.com/w24-alt-tab.pdf</a:t>
            </a:r>
            <a:r>
              <a:rPr lang="en-US" dirty="0"/>
              <a:t> </a:t>
            </a:r>
          </a:p>
        </p:txBody>
      </p:sp>
      <p:sp>
        <p:nvSpPr>
          <p:cNvPr id="4" name="TextBox 3">
            <a:extLst>
              <a:ext uri="{FF2B5EF4-FFF2-40B4-BE49-F238E27FC236}">
                <a16:creationId xmlns:a16="http://schemas.microsoft.com/office/drawing/2014/main" id="{9AFB213B-8695-EEC1-8DD4-30AFB4EE2869}"/>
              </a:ext>
            </a:extLst>
          </p:cNvPr>
          <p:cNvSpPr txBox="1"/>
          <p:nvPr/>
        </p:nvSpPr>
        <p:spPr>
          <a:xfrm>
            <a:off x="809999" y="5715821"/>
            <a:ext cx="8878888" cy="338554"/>
          </a:xfrm>
          <a:prstGeom prst="rect">
            <a:avLst/>
          </a:prstGeom>
          <a:noFill/>
        </p:spPr>
        <p:txBody>
          <a:bodyPr wrap="square" rtlCol="0">
            <a:spAutoFit/>
          </a:bodyPr>
          <a:lstStyle/>
          <a:p>
            <a:r>
              <a:rPr lang="en-US" sz="1600" dirty="0"/>
              <a:t>All demos can be found at </a:t>
            </a:r>
            <a:r>
              <a:rPr lang="en-US" sz="1600" dirty="0">
                <a:hlinkClick r:id="rId3"/>
              </a:rPr>
              <a:t>https://satarora.com/lm.py</a:t>
            </a:r>
            <a:r>
              <a:rPr lang="en-US" sz="1600" dirty="0"/>
              <a:t> or </a:t>
            </a:r>
            <a:r>
              <a:rPr lang="en-US" sz="1600" dirty="0">
                <a:hlinkClick r:id="rId4"/>
              </a:rPr>
              <a:t>https://satarora.com/lm.ipynb</a:t>
            </a:r>
            <a:r>
              <a:rPr lang="en-US" sz="1600" dirty="0"/>
              <a:t> </a:t>
            </a:r>
          </a:p>
        </p:txBody>
      </p:sp>
    </p:spTree>
    <p:extLst>
      <p:ext uri="{BB962C8B-B14F-4D97-AF65-F5344CB8AC3E}">
        <p14:creationId xmlns:p14="http://schemas.microsoft.com/office/powerpoint/2010/main" val="3262174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46961-A425-7E62-41E6-DDF430C82BB2}"/>
              </a:ext>
            </a:extLst>
          </p:cNvPr>
          <p:cNvSpPr>
            <a:spLocks noGrp="1"/>
          </p:cNvSpPr>
          <p:nvPr>
            <p:ph type="title"/>
          </p:nvPr>
        </p:nvSpPr>
        <p:spPr/>
        <p:txBody>
          <a:bodyPr/>
          <a:lstStyle/>
          <a:p>
            <a:r>
              <a:rPr lang="en-US" dirty="0"/>
              <a:t>Wtf is machine learning?</a:t>
            </a:r>
          </a:p>
        </p:txBody>
      </p:sp>
      <p:sp>
        <p:nvSpPr>
          <p:cNvPr id="3" name="Content Placeholder 2">
            <a:extLst>
              <a:ext uri="{FF2B5EF4-FFF2-40B4-BE49-F238E27FC236}">
                <a16:creationId xmlns:a16="http://schemas.microsoft.com/office/drawing/2014/main" id="{DCCAE2C3-A640-91E0-8239-4DD82263D153}"/>
              </a:ext>
            </a:extLst>
          </p:cNvPr>
          <p:cNvSpPr>
            <a:spLocks noGrp="1"/>
          </p:cNvSpPr>
          <p:nvPr>
            <p:ph idx="1"/>
          </p:nvPr>
        </p:nvSpPr>
        <p:spPr/>
        <p:txBody>
          <a:bodyPr/>
          <a:lstStyle/>
          <a:p>
            <a:r>
              <a:rPr lang="en-US" dirty="0"/>
              <a:t>“A branch of AI that focuses on imitating the way humans learn, gradually improving its accuracy” according to IBM: </a:t>
            </a:r>
            <a:r>
              <a:rPr lang="en-US" dirty="0">
                <a:hlinkClick r:id="rId2"/>
              </a:rPr>
              <a:t>https://www.ibm.com/topics/machine-learning</a:t>
            </a:r>
            <a:endParaRPr lang="en-US" dirty="0"/>
          </a:p>
          <a:p>
            <a:r>
              <a:rPr lang="en-US" dirty="0"/>
              <a:t>The current state of ML? Well, that one’s subjective. Lots of $$$ into research though</a:t>
            </a:r>
          </a:p>
          <a:p>
            <a:r>
              <a:rPr lang="en-US" dirty="0"/>
              <a:t>We will analyze a common problem: </a:t>
            </a:r>
            <a:r>
              <a:rPr lang="en-US" b="1" dirty="0"/>
              <a:t>given data, find a function that best fits it</a:t>
            </a:r>
            <a:endParaRPr lang="en-US" dirty="0"/>
          </a:p>
          <a:p>
            <a:endParaRPr lang="en-US" dirty="0"/>
          </a:p>
        </p:txBody>
      </p:sp>
    </p:spTree>
    <p:extLst>
      <p:ext uri="{BB962C8B-B14F-4D97-AF65-F5344CB8AC3E}">
        <p14:creationId xmlns:p14="http://schemas.microsoft.com/office/powerpoint/2010/main" val="4132597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85752-5537-B8D5-C417-62AECB5C81D0}"/>
              </a:ext>
            </a:extLst>
          </p:cNvPr>
          <p:cNvSpPr>
            <a:spLocks noGrp="1"/>
          </p:cNvSpPr>
          <p:nvPr>
            <p:ph type="title"/>
          </p:nvPr>
        </p:nvSpPr>
        <p:spPr/>
        <p:txBody>
          <a:bodyPr/>
          <a:lstStyle/>
          <a:p>
            <a:r>
              <a:rPr lang="en-US" dirty="0"/>
              <a:t>Why is this problem important?</a:t>
            </a:r>
          </a:p>
        </p:txBody>
      </p:sp>
      <p:sp>
        <p:nvSpPr>
          <p:cNvPr id="3" name="Content Placeholder 2">
            <a:extLst>
              <a:ext uri="{FF2B5EF4-FFF2-40B4-BE49-F238E27FC236}">
                <a16:creationId xmlns:a16="http://schemas.microsoft.com/office/drawing/2014/main" id="{2D661A0E-4032-B7FB-8B0D-969C718CA1A4}"/>
              </a:ext>
            </a:extLst>
          </p:cNvPr>
          <p:cNvSpPr>
            <a:spLocks noGrp="1"/>
          </p:cNvSpPr>
          <p:nvPr>
            <p:ph idx="1"/>
          </p:nvPr>
        </p:nvSpPr>
        <p:spPr/>
        <p:txBody>
          <a:bodyPr/>
          <a:lstStyle/>
          <a:p>
            <a:r>
              <a:rPr lang="en-US" dirty="0"/>
              <a:t>Recall our problem: </a:t>
            </a:r>
            <a:r>
              <a:rPr lang="en-US" b="1" dirty="0"/>
              <a:t>given data, find a function that best fits it</a:t>
            </a:r>
          </a:p>
          <a:p>
            <a:r>
              <a:rPr lang="en-US" dirty="0"/>
              <a:t>This type of problem is known as a </a:t>
            </a:r>
            <a:r>
              <a:rPr lang="en-US" b="1" dirty="0"/>
              <a:t>regression</a:t>
            </a:r>
            <a:r>
              <a:rPr lang="en-US" dirty="0"/>
              <a:t> problem</a:t>
            </a:r>
          </a:p>
          <a:p>
            <a:r>
              <a:rPr lang="en-US" dirty="0"/>
              <a:t>It allows you to analyze the relationship between two or more variates of interest: if you get a good model, you can predict things just by plugging it in! </a:t>
            </a:r>
          </a:p>
        </p:txBody>
      </p:sp>
    </p:spTree>
    <p:extLst>
      <p:ext uri="{BB962C8B-B14F-4D97-AF65-F5344CB8AC3E}">
        <p14:creationId xmlns:p14="http://schemas.microsoft.com/office/powerpoint/2010/main" val="3039251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2569B-0C28-92C6-9555-7F0290868626}"/>
              </a:ext>
            </a:extLst>
          </p:cNvPr>
          <p:cNvSpPr>
            <a:spLocks noGrp="1"/>
          </p:cNvSpPr>
          <p:nvPr>
            <p:ph type="title"/>
          </p:nvPr>
        </p:nvSpPr>
        <p:spPr/>
        <p:txBody>
          <a:bodyPr/>
          <a:lstStyle/>
          <a:p>
            <a:r>
              <a:rPr lang="en-US"/>
              <a:t>Regression example</a:t>
            </a:r>
          </a:p>
        </p:txBody>
      </p:sp>
      <p:pic>
        <p:nvPicPr>
          <p:cNvPr id="7" name="Content Placeholder 6">
            <a:extLst>
              <a:ext uri="{FF2B5EF4-FFF2-40B4-BE49-F238E27FC236}">
                <a16:creationId xmlns:a16="http://schemas.microsoft.com/office/drawing/2014/main" id="{892643FF-6DCB-1920-DE1C-D1A18524C8DF}"/>
              </a:ext>
            </a:extLst>
          </p:cNvPr>
          <p:cNvPicPr>
            <a:picLocks noGrp="1" noChangeAspect="1"/>
          </p:cNvPicPr>
          <p:nvPr>
            <p:ph sz="half" idx="1"/>
          </p:nvPr>
        </p:nvPicPr>
        <p:blipFill>
          <a:blip r:embed="rId2"/>
          <a:stretch>
            <a:fillRect/>
          </a:stretch>
        </p:blipFill>
        <p:spPr>
          <a:xfrm>
            <a:off x="1658937" y="2733675"/>
            <a:ext cx="3505200" cy="2616200"/>
          </a:xfrm>
          <a:prstGeom prst="rect">
            <a:avLst/>
          </a:prstGeom>
        </p:spPr>
      </p:pic>
      <p:pic>
        <p:nvPicPr>
          <p:cNvPr id="8" name="Content Placeholder 7">
            <a:extLst>
              <a:ext uri="{FF2B5EF4-FFF2-40B4-BE49-F238E27FC236}">
                <a16:creationId xmlns:a16="http://schemas.microsoft.com/office/drawing/2014/main" id="{D57CC8E4-A2F3-B26C-C581-E827586584B0}"/>
              </a:ext>
            </a:extLst>
          </p:cNvPr>
          <p:cNvPicPr>
            <a:picLocks noGrp="1" noChangeAspect="1"/>
          </p:cNvPicPr>
          <p:nvPr>
            <p:ph sz="half" idx="2"/>
          </p:nvPr>
        </p:nvPicPr>
        <p:blipFill>
          <a:blip r:embed="rId3"/>
          <a:stretch>
            <a:fillRect/>
          </a:stretch>
        </p:blipFill>
        <p:spPr>
          <a:xfrm>
            <a:off x="7032625" y="2733675"/>
            <a:ext cx="3505200" cy="2616200"/>
          </a:xfrm>
          <a:prstGeom prst="rect">
            <a:avLst/>
          </a:prstGeom>
        </p:spPr>
      </p:pic>
      <p:sp>
        <p:nvSpPr>
          <p:cNvPr id="3" name="TextBox 2">
            <a:extLst>
              <a:ext uri="{FF2B5EF4-FFF2-40B4-BE49-F238E27FC236}">
                <a16:creationId xmlns:a16="http://schemas.microsoft.com/office/drawing/2014/main" id="{1E9060C9-56A3-A956-77A3-EE566DA931F5}"/>
              </a:ext>
            </a:extLst>
          </p:cNvPr>
          <p:cNvSpPr txBox="1"/>
          <p:nvPr/>
        </p:nvSpPr>
        <p:spPr>
          <a:xfrm>
            <a:off x="1658937" y="5520267"/>
            <a:ext cx="8878888" cy="338554"/>
          </a:xfrm>
          <a:prstGeom prst="rect">
            <a:avLst/>
          </a:prstGeom>
          <a:noFill/>
        </p:spPr>
        <p:txBody>
          <a:bodyPr wrap="square" rtlCol="0">
            <a:spAutoFit/>
          </a:bodyPr>
          <a:lstStyle/>
          <a:p>
            <a:r>
              <a:rPr lang="en-US" sz="1600" dirty="0"/>
              <a:t>All demos can be found at </a:t>
            </a:r>
            <a:r>
              <a:rPr lang="en-US" sz="1600" dirty="0">
                <a:hlinkClick r:id="rId4"/>
              </a:rPr>
              <a:t>https://satarora.com/lm.py</a:t>
            </a:r>
            <a:r>
              <a:rPr lang="en-US" sz="1600" dirty="0"/>
              <a:t> or </a:t>
            </a:r>
            <a:r>
              <a:rPr lang="en-US" sz="1600" dirty="0">
                <a:hlinkClick r:id="rId5"/>
              </a:rPr>
              <a:t>https://satarora.com/lm.ipynb</a:t>
            </a:r>
            <a:r>
              <a:rPr lang="en-US" sz="1600" dirty="0"/>
              <a:t> </a:t>
            </a:r>
          </a:p>
        </p:txBody>
      </p:sp>
    </p:spTree>
    <p:extLst>
      <p:ext uri="{BB962C8B-B14F-4D97-AF65-F5344CB8AC3E}">
        <p14:creationId xmlns:p14="http://schemas.microsoft.com/office/powerpoint/2010/main" val="541778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019A7-2D0B-1DF4-924D-0DD4970C5C4D}"/>
              </a:ext>
            </a:extLst>
          </p:cNvPr>
          <p:cNvSpPr>
            <a:spLocks noGrp="1"/>
          </p:cNvSpPr>
          <p:nvPr>
            <p:ph type="title"/>
          </p:nvPr>
        </p:nvSpPr>
        <p:spPr/>
        <p:txBody>
          <a:bodyPr/>
          <a:lstStyle/>
          <a:p>
            <a:r>
              <a:rPr lang="en-US" dirty="0"/>
              <a:t>What actually happened just now?</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0A1A704-7F95-E5EF-57EA-32D48F2967F9}"/>
                  </a:ext>
                </a:extLst>
              </p:cNvPr>
              <p:cNvSpPr>
                <a:spLocks noGrp="1"/>
              </p:cNvSpPr>
              <p:nvPr>
                <p:ph idx="1"/>
              </p:nvPr>
            </p:nvSpPr>
            <p:spPr/>
            <p:txBody>
              <a:bodyPr/>
              <a:lstStyle/>
              <a:p>
                <a:r>
                  <a:rPr lang="en-US" dirty="0"/>
                  <a:t>With a </a:t>
                </a:r>
                <a:r>
                  <a:rPr lang="en-US" b="1" dirty="0"/>
                  <a:t>linear model</a:t>
                </a:r>
                <a:r>
                  <a:rPr lang="en-US" dirty="0"/>
                  <a:t>, the process of fitting is called </a:t>
                </a:r>
                <a:r>
                  <a:rPr lang="en-US" b="1" dirty="0"/>
                  <a:t>linear regression</a:t>
                </a:r>
                <a:endParaRPr lang="en-US" dirty="0"/>
              </a:p>
              <a:p>
                <a:r>
                  <a:rPr lang="en-US" dirty="0"/>
                  <a:t>Using the dataset points </a:t>
                </a:r>
                <a14:m>
                  <m:oMath xmlns:m="http://schemas.openxmlformats.org/officeDocument/2006/math">
                    <m:r>
                      <m:rPr>
                        <m:sty m:val="p"/>
                      </m:rPr>
                      <a:rPr lang="en-CA" b="0" i="0" smtClean="0">
                        <a:latin typeface="Cambria Math" panose="02040503050406030204" pitchFamily="18" charset="0"/>
                      </a:rPr>
                      <m:t>P</m:t>
                    </m:r>
                    <m:r>
                      <a:rPr lang="en-CA" b="0" i="0" smtClean="0">
                        <a:latin typeface="Cambria Math" panose="02040503050406030204" pitchFamily="18" charset="0"/>
                      </a:rPr>
                      <m:t>= </m:t>
                    </m:r>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r>
                      <a:rPr lang="en-CA" b="0" i="1" smtClean="0">
                        <a:latin typeface="Cambria Math" panose="02040503050406030204" pitchFamily="18" charset="0"/>
                      </a:rPr>
                      <m:t>𝑖</m:t>
                    </m:r>
                    <m:r>
                      <a:rPr lang="en-CA" b="0" i="1" smtClean="0">
                        <a:latin typeface="Cambria Math" panose="02040503050406030204" pitchFamily="18" charset="0"/>
                      </a:rPr>
                      <m:t>=1,…,</m:t>
                    </m:r>
                    <m:r>
                      <a:rPr lang="en-CA" b="0" i="1" smtClean="0">
                        <a:latin typeface="Cambria Math" panose="02040503050406030204" pitchFamily="18" charset="0"/>
                      </a:rPr>
                      <m:t>𝑛</m:t>
                    </m:r>
                  </m:oMath>
                </a14:m>
                <a:r>
                  <a:rPr lang="en-US" dirty="0"/>
                  <a:t>, the objective of linear regression is to find a function </a:t>
                </a:r>
                <a14:m>
                  <m:oMath xmlns:m="http://schemas.openxmlformats.org/officeDocument/2006/math">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oMath>
                </a14:m>
                <a:r>
                  <a:rPr lang="en-US" dirty="0"/>
                  <a:t> such that it gives the minimum value of </a:t>
                </a:r>
                <a:br>
                  <a:rPr lang="en-US" dirty="0"/>
                </a:br>
                <a14:m>
                  <m:oMath xmlns:m="http://schemas.openxmlformats.org/officeDocument/2006/math">
                    <m:func>
                      <m:funcPr>
                        <m:ctrlPr>
                          <a:rPr lang="en-CA" b="0" i="1" smtClean="0">
                            <a:latin typeface="Cambria Math" panose="02040503050406030204" pitchFamily="18" charset="0"/>
                          </a:rPr>
                        </m:ctrlPr>
                      </m:funcPr>
                      <m:fName>
                        <m:limLow>
                          <m:limLowPr>
                            <m:ctrlPr>
                              <a:rPr lang="en-CA" b="0" i="1" smtClean="0">
                                <a:latin typeface="Cambria Math" panose="02040503050406030204" pitchFamily="18" charset="0"/>
                              </a:rPr>
                            </m:ctrlPr>
                          </m:limLowPr>
                          <m:e>
                            <m:r>
                              <m:rPr>
                                <m:sty m:val="p"/>
                              </m:rPr>
                              <a:rPr lang="en-CA" b="0" i="0" smtClean="0">
                                <a:latin typeface="Cambria Math" panose="02040503050406030204" pitchFamily="18" charset="0"/>
                              </a:rPr>
                              <m:t>min</m:t>
                            </m:r>
                          </m:e>
                          <m:lim>
                            <m:r>
                              <a:rPr lang="en-CA" b="0" i="1" smtClean="0">
                                <a:latin typeface="Cambria Math" panose="02040503050406030204" pitchFamily="18" charset="0"/>
                              </a:rPr>
                              <m:t>𝑓</m:t>
                            </m:r>
                          </m:lim>
                        </m:limLow>
                      </m:fName>
                      <m:e>
                        <m:nary>
                          <m:naryPr>
                            <m:chr m:val="∑"/>
                            <m:supHide m:val="on"/>
                            <m:ctrlPr>
                              <a:rPr lang="en-CA" b="0" i="1" smtClean="0">
                                <a:latin typeface="Cambria Math" panose="02040503050406030204" pitchFamily="18" charset="0"/>
                              </a:rPr>
                            </m:ctrlPr>
                          </m:naryPr>
                          <m:sub>
                            <m:r>
                              <a:rPr lang="en-CA" b="0" i="1" smtClean="0">
                                <a:latin typeface="Cambria Math" panose="02040503050406030204" pitchFamily="18" charset="0"/>
                              </a:rPr>
                              <m:t>𝑖</m:t>
                            </m:r>
                          </m:sub>
                          <m:sup/>
                          <m:e>
                            <m:sSup>
                              <m:sSupPr>
                                <m:ctrlPr>
                                  <a:rPr lang="en-CA" b="0" i="1" smtClean="0">
                                    <a:latin typeface="Cambria Math" panose="02040503050406030204" pitchFamily="18" charset="0"/>
                                  </a:rPr>
                                </m:ctrlPr>
                              </m:sSupPr>
                              <m:e>
                                <m:d>
                                  <m:dPr>
                                    <m:ctrlPr>
                                      <a:rPr lang="en-CA" b="0" i="1" smtClean="0">
                                        <a:latin typeface="Cambria Math" panose="02040503050406030204" pitchFamily="18" charset="0"/>
                                      </a:rPr>
                                    </m:ctrlPr>
                                  </m:dPr>
                                  <m:e>
                                    <m:r>
                                      <a:rPr lang="en-CA" b="0" i="1" smtClean="0">
                                        <a:latin typeface="Cambria Math" panose="02040503050406030204" pitchFamily="18" charset="0"/>
                                      </a:rPr>
                                      <m:t>𝑓</m:t>
                                    </m:r>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e>
                                </m:d>
                              </m:e>
                              <m:sup>
                                <m:r>
                                  <a:rPr lang="en-CA" b="0" i="1" smtClean="0">
                                    <a:latin typeface="Cambria Math" panose="02040503050406030204" pitchFamily="18" charset="0"/>
                                  </a:rPr>
                                  <m:t>2</m:t>
                                </m:r>
                              </m:sup>
                            </m:sSup>
                          </m:e>
                        </m:nary>
                      </m:e>
                    </m:func>
                  </m:oMath>
                </a14:m>
                <a:br>
                  <a:rPr lang="en-CA" dirty="0"/>
                </a:br>
                <a:r>
                  <a:rPr lang="en-CA" dirty="0"/>
                  <a:t>which is the </a:t>
                </a:r>
                <a:r>
                  <a:rPr lang="en-CA" b="1" dirty="0"/>
                  <a:t>sum of squares of residuals</a:t>
                </a:r>
                <a:r>
                  <a:rPr lang="en-CA" dirty="0"/>
                  <a:t> (aka sum of squares of differences)</a:t>
                </a:r>
              </a:p>
              <a:p>
                <a:r>
                  <a:rPr lang="en-CA" dirty="0"/>
                  <a:t>There are other types of regression – but this is by far the most common and is implemented this way in libraries if you don’t specify anything</a:t>
                </a:r>
                <a:endParaRPr lang="en-US" dirty="0"/>
              </a:p>
            </p:txBody>
          </p:sp>
        </mc:Choice>
        <mc:Fallback xmlns="">
          <p:sp>
            <p:nvSpPr>
              <p:cNvPr id="3" name="Content Placeholder 2">
                <a:extLst>
                  <a:ext uri="{FF2B5EF4-FFF2-40B4-BE49-F238E27FC236}">
                    <a16:creationId xmlns:a16="http://schemas.microsoft.com/office/drawing/2014/main" id="{90A1A704-7F95-E5EF-57EA-32D48F2967F9}"/>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856567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35B6B-0BD4-53C4-625C-124FD869A287}"/>
              </a:ext>
            </a:extLst>
          </p:cNvPr>
          <p:cNvSpPr>
            <a:spLocks noGrp="1"/>
          </p:cNvSpPr>
          <p:nvPr>
            <p:ph type="title"/>
          </p:nvPr>
        </p:nvSpPr>
        <p:spPr/>
        <p:txBody>
          <a:bodyPr/>
          <a:lstStyle/>
          <a:p>
            <a:r>
              <a:rPr lang="en-US" dirty="0"/>
              <a:t>Visualizing residuals</a:t>
            </a:r>
          </a:p>
        </p:txBody>
      </p:sp>
      <p:pic>
        <p:nvPicPr>
          <p:cNvPr id="4" name="Content Placeholder 3">
            <a:extLst>
              <a:ext uri="{FF2B5EF4-FFF2-40B4-BE49-F238E27FC236}">
                <a16:creationId xmlns:a16="http://schemas.microsoft.com/office/drawing/2014/main" id="{D2A93DAD-6DA7-7ADC-84D8-7FF29E89C4FA}"/>
              </a:ext>
            </a:extLst>
          </p:cNvPr>
          <p:cNvPicPr>
            <a:picLocks noGrp="1" noChangeAspect="1"/>
          </p:cNvPicPr>
          <p:nvPr>
            <p:ph idx="1"/>
          </p:nvPr>
        </p:nvPicPr>
        <p:blipFill>
          <a:blip r:embed="rId2"/>
          <a:stretch>
            <a:fillRect/>
          </a:stretch>
        </p:blipFill>
        <p:spPr>
          <a:xfrm>
            <a:off x="3657833" y="2222500"/>
            <a:ext cx="4876333" cy="3636963"/>
          </a:xfrm>
          <a:prstGeom prst="rect">
            <a:avLst/>
          </a:prstGeom>
        </p:spPr>
      </p:pic>
      <p:cxnSp>
        <p:nvCxnSpPr>
          <p:cNvPr id="6" name="Straight Arrow Connector 5">
            <a:extLst>
              <a:ext uri="{FF2B5EF4-FFF2-40B4-BE49-F238E27FC236}">
                <a16:creationId xmlns:a16="http://schemas.microsoft.com/office/drawing/2014/main" id="{360C7453-7799-84F2-E68B-70EBBD7397A7}"/>
              </a:ext>
            </a:extLst>
          </p:cNvPr>
          <p:cNvCxnSpPr>
            <a:cxnSpLocks/>
          </p:cNvCxnSpPr>
          <p:nvPr/>
        </p:nvCxnSpPr>
        <p:spPr>
          <a:xfrm flipH="1">
            <a:off x="6627223" y="4136571"/>
            <a:ext cx="268224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66830D0-A805-0277-0AFD-2CF1684ED3BD}"/>
              </a:ext>
            </a:extLst>
          </p:cNvPr>
          <p:cNvSpPr txBox="1"/>
          <p:nvPr/>
        </p:nvSpPr>
        <p:spPr>
          <a:xfrm>
            <a:off x="9440091" y="3152503"/>
            <a:ext cx="2438400" cy="1754326"/>
          </a:xfrm>
          <a:prstGeom prst="rect">
            <a:avLst/>
          </a:prstGeom>
          <a:noFill/>
        </p:spPr>
        <p:txBody>
          <a:bodyPr wrap="square" rtlCol="0">
            <a:spAutoFit/>
          </a:bodyPr>
          <a:lstStyle/>
          <a:p>
            <a:r>
              <a:rPr lang="en-US" dirty="0"/>
              <a:t>A </a:t>
            </a:r>
            <a:r>
              <a:rPr lang="en-US" b="1" dirty="0"/>
              <a:t>residual</a:t>
            </a:r>
            <a:r>
              <a:rPr lang="en-US" dirty="0"/>
              <a:t> is the “error” or distance between the predicted value and the actual value.</a:t>
            </a:r>
          </a:p>
        </p:txBody>
      </p:sp>
      <p:sp>
        <p:nvSpPr>
          <p:cNvPr id="3" name="TextBox 2">
            <a:extLst>
              <a:ext uri="{FF2B5EF4-FFF2-40B4-BE49-F238E27FC236}">
                <a16:creationId xmlns:a16="http://schemas.microsoft.com/office/drawing/2014/main" id="{7FC49BC0-43C9-B6BE-6FC5-582E18FF87A6}"/>
              </a:ext>
            </a:extLst>
          </p:cNvPr>
          <p:cNvSpPr txBox="1"/>
          <p:nvPr/>
        </p:nvSpPr>
        <p:spPr>
          <a:xfrm>
            <a:off x="1656555" y="6072258"/>
            <a:ext cx="8878888" cy="338554"/>
          </a:xfrm>
          <a:prstGeom prst="rect">
            <a:avLst/>
          </a:prstGeom>
          <a:noFill/>
        </p:spPr>
        <p:txBody>
          <a:bodyPr wrap="square" rtlCol="0">
            <a:spAutoFit/>
          </a:bodyPr>
          <a:lstStyle/>
          <a:p>
            <a:r>
              <a:rPr lang="en-US" sz="1600" dirty="0"/>
              <a:t>All demos can be found at </a:t>
            </a:r>
            <a:r>
              <a:rPr lang="en-US" sz="1600" dirty="0">
                <a:hlinkClick r:id="rId3"/>
              </a:rPr>
              <a:t>https://satarora.com/lm.py</a:t>
            </a:r>
            <a:r>
              <a:rPr lang="en-US" sz="1600" dirty="0"/>
              <a:t> or </a:t>
            </a:r>
            <a:r>
              <a:rPr lang="en-US" sz="1600" dirty="0">
                <a:hlinkClick r:id="rId4"/>
              </a:rPr>
              <a:t>https://satarora.com/lm.ipynb</a:t>
            </a:r>
            <a:r>
              <a:rPr lang="en-US" sz="1600" dirty="0"/>
              <a:t> </a:t>
            </a:r>
          </a:p>
        </p:txBody>
      </p:sp>
    </p:spTree>
    <p:extLst>
      <p:ext uri="{BB962C8B-B14F-4D97-AF65-F5344CB8AC3E}">
        <p14:creationId xmlns:p14="http://schemas.microsoft.com/office/powerpoint/2010/main" val="3842518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C6F54-B840-C2A3-CDC4-B2EE927663B5}"/>
              </a:ext>
            </a:extLst>
          </p:cNvPr>
          <p:cNvSpPr>
            <a:spLocks noGrp="1"/>
          </p:cNvSpPr>
          <p:nvPr>
            <p:ph type="title"/>
          </p:nvPr>
        </p:nvSpPr>
        <p:spPr/>
        <p:txBody>
          <a:bodyPr/>
          <a:lstStyle/>
          <a:p>
            <a:r>
              <a:rPr lang="en-US" dirty="0"/>
              <a:t>Notice that our line is not perfectly accurate!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2B3FEFD-DF65-4B6B-AE78-C2EDB1E50410}"/>
                  </a:ext>
                </a:extLst>
              </p:cNvPr>
              <p:cNvSpPr>
                <a:spLocks noGrp="1"/>
              </p:cNvSpPr>
              <p:nvPr>
                <p:ph idx="1"/>
              </p:nvPr>
            </p:nvSpPr>
            <p:spPr/>
            <p:txBody>
              <a:bodyPr>
                <a:normAutofit fontScale="92500"/>
              </a:bodyPr>
              <a:lstStyle/>
              <a:p>
                <a:r>
                  <a:rPr lang="en-US" dirty="0"/>
                  <a:t>A perfect regression model would have loss 0 – aka every point is on the function you create</a:t>
                </a:r>
              </a:p>
              <a:p>
                <a:r>
                  <a:rPr lang="en-US" dirty="0"/>
                  <a:t>Is that always possible?</a:t>
                </a:r>
              </a:p>
              <a:p>
                <a:r>
                  <a:rPr lang="en-US" b="1" dirty="0"/>
                  <a:t>No! Thus there may always be some error! </a:t>
                </a:r>
              </a:p>
              <a:p>
                <a:pPr lvl="1"/>
                <a:r>
                  <a:rPr lang="en-US" dirty="0"/>
                  <a:t>Can you think of a general idea of when this occurs? We will revisit this.</a:t>
                </a:r>
              </a:p>
              <a:p>
                <a:r>
                  <a:rPr lang="en-US" b="1" dirty="0"/>
                  <a:t> </a:t>
                </a:r>
                <a:r>
                  <a:rPr lang="en-US" dirty="0"/>
                  <a:t>Recall our original goal: Find </a:t>
                </a:r>
                <a14:m>
                  <m:oMath xmlns:m="http://schemas.openxmlformats.org/officeDocument/2006/math">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oMath>
                </a14:m>
                <a:r>
                  <a:rPr lang="en-US" dirty="0"/>
                  <a:t> that is the exact value of </a:t>
                </a:r>
                <a14:m>
                  <m:oMath xmlns:m="http://schemas.openxmlformats.org/officeDocument/2006/math">
                    <m:func>
                      <m:funcPr>
                        <m:ctrlPr>
                          <a:rPr lang="en-CA" b="0" i="1" smtClean="0">
                            <a:latin typeface="Cambria Math" panose="02040503050406030204" pitchFamily="18" charset="0"/>
                          </a:rPr>
                        </m:ctrlPr>
                      </m:funcPr>
                      <m:fName>
                        <m:limLow>
                          <m:limLowPr>
                            <m:ctrlPr>
                              <a:rPr lang="en-CA" b="0" i="1" smtClean="0">
                                <a:latin typeface="Cambria Math" panose="02040503050406030204" pitchFamily="18" charset="0"/>
                              </a:rPr>
                            </m:ctrlPr>
                          </m:limLowPr>
                          <m:e>
                            <m:r>
                              <m:rPr>
                                <m:sty m:val="p"/>
                              </m:rPr>
                              <a:rPr lang="en-CA" b="0" i="0" smtClean="0">
                                <a:latin typeface="Cambria Math" panose="02040503050406030204" pitchFamily="18" charset="0"/>
                              </a:rPr>
                              <m:t>min</m:t>
                            </m:r>
                          </m:e>
                          <m:lim>
                            <m:r>
                              <a:rPr lang="en-CA" b="0" i="1" smtClean="0">
                                <a:latin typeface="Cambria Math" panose="02040503050406030204" pitchFamily="18" charset="0"/>
                              </a:rPr>
                              <m:t>𝑓</m:t>
                            </m:r>
                          </m:lim>
                        </m:limLow>
                      </m:fName>
                      <m:e>
                        <m:nary>
                          <m:naryPr>
                            <m:chr m:val="∑"/>
                            <m:ctrlPr>
                              <a:rPr lang="en-CA" b="0" i="1" smtClean="0">
                                <a:latin typeface="Cambria Math" panose="02040503050406030204" pitchFamily="18" charset="0"/>
                              </a:rPr>
                            </m:ctrlPr>
                          </m:naryPr>
                          <m:sub>
                            <m:r>
                              <m:rPr>
                                <m:brk m:alnAt="23"/>
                              </m:rPr>
                              <a:rPr lang="en-CA" b="0" i="1" smtClean="0">
                                <a:latin typeface="Cambria Math" panose="02040503050406030204" pitchFamily="18" charset="0"/>
                              </a:rPr>
                              <m:t>𝑖</m:t>
                            </m:r>
                            <m:r>
                              <a:rPr lang="en-CA" b="0" i="1" smtClean="0">
                                <a:latin typeface="Cambria Math" panose="02040503050406030204" pitchFamily="18" charset="0"/>
                              </a:rPr>
                              <m:t>=1</m:t>
                            </m:r>
                          </m:sub>
                          <m:sup>
                            <m:r>
                              <a:rPr lang="en-CA" b="0" i="1" smtClean="0">
                                <a:latin typeface="Cambria Math" panose="02040503050406030204" pitchFamily="18" charset="0"/>
                              </a:rPr>
                              <m:t>𝑛</m:t>
                            </m:r>
                          </m:sup>
                          <m:e>
                            <m:sSup>
                              <m:sSupPr>
                                <m:ctrlPr>
                                  <a:rPr lang="en-CA" b="0" i="1" smtClean="0">
                                    <a:latin typeface="Cambria Math" panose="02040503050406030204" pitchFamily="18" charset="0"/>
                                  </a:rPr>
                                </m:ctrlPr>
                              </m:sSupPr>
                              <m:e>
                                <m:d>
                                  <m:dPr>
                                    <m:ctrlPr>
                                      <a:rPr lang="en-CA" b="0" i="1" smtClean="0">
                                        <a:latin typeface="Cambria Math" panose="02040503050406030204" pitchFamily="18" charset="0"/>
                                      </a:rPr>
                                    </m:ctrlPr>
                                  </m:dPr>
                                  <m:e>
                                    <m:r>
                                      <a:rPr lang="en-CA" b="0" i="1" smtClean="0">
                                        <a:latin typeface="Cambria Math" panose="02040503050406030204" pitchFamily="18" charset="0"/>
                                      </a:rPr>
                                      <m:t>𝑓</m:t>
                                    </m:r>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e>
                                </m:d>
                              </m:e>
                              <m:sup>
                                <m:r>
                                  <a:rPr lang="en-CA" b="0" i="1" smtClean="0">
                                    <a:latin typeface="Cambria Math" panose="02040503050406030204" pitchFamily="18" charset="0"/>
                                  </a:rPr>
                                  <m:t>2</m:t>
                                </m:r>
                              </m:sup>
                            </m:sSup>
                          </m:e>
                        </m:nary>
                      </m:e>
                    </m:func>
                  </m:oMath>
                </a14:m>
                <a:r>
                  <a:rPr lang="en-US" b="1" dirty="0"/>
                  <a:t>, and this process without specifying its “linear” is just “regression”</a:t>
                </a:r>
              </a:p>
              <a:p>
                <a:r>
                  <a:rPr lang="en-US" b="1" dirty="0"/>
                  <a:t>We will transform this </a:t>
                </a:r>
                <a:r>
                  <a:rPr lang="en-US" dirty="0"/>
                  <a:t>into a common “loss” function called </a:t>
                </a:r>
                <a:r>
                  <a:rPr lang="en-US" b="1" dirty="0"/>
                  <a:t>Mean Squared Error (MSE):</a:t>
                </a:r>
              </a:p>
              <a:p>
                <a:pPr marL="0" indent="0">
                  <a:buNone/>
                </a:pPr>
                <a14:m>
                  <m:oMathPara xmlns:m="http://schemas.openxmlformats.org/officeDocument/2006/math">
                    <m:oMathParaPr>
                      <m:jc m:val="centerGroup"/>
                    </m:oMathParaPr>
                    <m:oMath xmlns:m="http://schemas.openxmlformats.org/officeDocument/2006/math">
                      <m:func>
                        <m:funcPr>
                          <m:ctrlPr>
                            <a:rPr lang="en-CA" b="0" i="1" smtClean="0">
                              <a:latin typeface="Cambria Math" panose="02040503050406030204" pitchFamily="18" charset="0"/>
                            </a:rPr>
                          </m:ctrlPr>
                        </m:funcPr>
                        <m:fName>
                          <m:sSup>
                            <m:sSupPr>
                              <m:ctrlPr>
                                <a:rPr lang="en-CA" b="0" i="1" smtClean="0">
                                  <a:latin typeface="Cambria Math" panose="02040503050406030204" pitchFamily="18" charset="0"/>
                                </a:rPr>
                              </m:ctrlPr>
                            </m:sSupPr>
                            <m:e>
                              <m:r>
                                <a:rPr lang="en-CA" b="0" i="1" smtClean="0">
                                  <a:latin typeface="Cambria Math" panose="02040503050406030204" pitchFamily="18" charset="0"/>
                                </a:rPr>
                                <m:t>𝑓</m:t>
                              </m:r>
                            </m:e>
                            <m:sup>
                              <m:r>
                                <a:rPr lang="en-CA" b="0" i="1" smtClean="0">
                                  <a:latin typeface="Cambria Math" panose="02040503050406030204" pitchFamily="18" charset="0"/>
                                </a:rPr>
                                <m:t>∗</m:t>
                              </m:r>
                            </m:sup>
                          </m:sSup>
                          <m:r>
                            <a:rPr lang="en-CA" b="0" i="1" smtClean="0">
                              <a:latin typeface="Cambria Math" panose="02040503050406030204" pitchFamily="18" charset="0"/>
                            </a:rPr>
                            <m:t>=</m:t>
                          </m:r>
                          <m:limLow>
                            <m:limLowPr>
                              <m:ctrlPr>
                                <a:rPr lang="en-CA" b="0" i="1" smtClean="0">
                                  <a:latin typeface="Cambria Math" panose="02040503050406030204" pitchFamily="18" charset="0"/>
                                </a:rPr>
                              </m:ctrlPr>
                            </m:limLowPr>
                            <m:e>
                              <m:r>
                                <m:rPr>
                                  <m:sty m:val="p"/>
                                </m:rPr>
                                <a:rPr lang="en-CA" b="0" i="0" smtClean="0">
                                  <a:latin typeface="Cambria Math" panose="02040503050406030204" pitchFamily="18" charset="0"/>
                                </a:rPr>
                                <m:t>min</m:t>
                              </m:r>
                            </m:e>
                            <m:lim>
                              <m:r>
                                <a:rPr lang="en-CA" b="0" i="1" smtClean="0">
                                  <a:latin typeface="Cambria Math" panose="02040503050406030204" pitchFamily="18" charset="0"/>
                                </a:rPr>
                                <m:t>𝑓</m:t>
                              </m:r>
                            </m:lim>
                          </m:limLow>
                        </m:fName>
                        <m:e>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𝑛</m:t>
                              </m:r>
                            </m:den>
                          </m:f>
                          <m:nary>
                            <m:naryPr>
                              <m:chr m:val="∑"/>
                              <m:ctrlPr>
                                <a:rPr lang="en-CA" b="0" i="1" smtClean="0">
                                  <a:latin typeface="Cambria Math" panose="02040503050406030204" pitchFamily="18" charset="0"/>
                                </a:rPr>
                              </m:ctrlPr>
                            </m:naryPr>
                            <m:sub>
                              <m:r>
                                <m:rPr>
                                  <m:brk m:alnAt="23"/>
                                </m:rPr>
                                <a:rPr lang="en-CA" b="0" i="1" smtClean="0">
                                  <a:latin typeface="Cambria Math" panose="02040503050406030204" pitchFamily="18" charset="0"/>
                                </a:rPr>
                                <m:t>𝑖</m:t>
                              </m:r>
                              <m:r>
                                <a:rPr lang="en-CA" b="0" i="1" smtClean="0">
                                  <a:latin typeface="Cambria Math" panose="02040503050406030204" pitchFamily="18" charset="0"/>
                                </a:rPr>
                                <m:t>=1</m:t>
                              </m:r>
                            </m:sub>
                            <m:sup>
                              <m:r>
                                <a:rPr lang="en-CA" b="0" i="1" smtClean="0">
                                  <a:latin typeface="Cambria Math" panose="02040503050406030204" pitchFamily="18" charset="0"/>
                                </a:rPr>
                                <m:t>𝑛</m:t>
                              </m:r>
                            </m:sup>
                            <m:e>
                              <m:sSup>
                                <m:sSupPr>
                                  <m:ctrlPr>
                                    <a:rPr lang="en-CA" b="0" i="1" smtClean="0">
                                      <a:latin typeface="Cambria Math" panose="02040503050406030204" pitchFamily="18" charset="0"/>
                                    </a:rPr>
                                  </m:ctrlPr>
                                </m:sSupPr>
                                <m:e>
                                  <m:d>
                                    <m:dPr>
                                      <m:ctrlPr>
                                        <a:rPr lang="en-CA" b="0" i="1" smtClean="0">
                                          <a:latin typeface="Cambria Math" panose="02040503050406030204" pitchFamily="18" charset="0"/>
                                        </a:rPr>
                                      </m:ctrlPr>
                                    </m:dPr>
                                    <m:e>
                                      <m:r>
                                        <a:rPr lang="en-CA" b="0" i="1" smtClean="0">
                                          <a:latin typeface="Cambria Math" panose="02040503050406030204" pitchFamily="18" charset="0"/>
                                        </a:rPr>
                                        <m:t>𝑓</m:t>
                                      </m:r>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𝑥</m:t>
                                              </m:r>
                                            </m:e>
                                            <m:sub>
                                              <m:r>
                                                <a:rPr lang="en-CA" b="0" i="1" smtClean="0">
                                                  <a:latin typeface="Cambria Math" panose="02040503050406030204" pitchFamily="18" charset="0"/>
                                                </a:rPr>
                                                <m:t>𝑖</m:t>
                                              </m:r>
                                            </m:sub>
                                          </m:sSub>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𝑦</m:t>
                                          </m:r>
                                        </m:e>
                                        <m:sub>
                                          <m:r>
                                            <a:rPr lang="en-CA" b="0" i="1" smtClean="0">
                                              <a:latin typeface="Cambria Math" panose="02040503050406030204" pitchFamily="18" charset="0"/>
                                            </a:rPr>
                                            <m:t>𝑖</m:t>
                                          </m:r>
                                        </m:sub>
                                      </m:sSub>
                                    </m:e>
                                  </m:d>
                                </m:e>
                                <m:sup>
                                  <m:r>
                                    <a:rPr lang="en-CA" b="0" i="1" smtClean="0">
                                      <a:latin typeface="Cambria Math" panose="02040503050406030204" pitchFamily="18" charset="0"/>
                                    </a:rPr>
                                    <m:t>2</m:t>
                                  </m:r>
                                </m:sup>
                              </m:sSup>
                            </m:e>
                          </m:nary>
                        </m:e>
                      </m:func>
                    </m:oMath>
                  </m:oMathPara>
                </a14:m>
                <a:endParaRPr lang="en-US" b="1" dirty="0"/>
              </a:p>
            </p:txBody>
          </p:sp>
        </mc:Choice>
        <mc:Fallback xmlns="">
          <p:sp>
            <p:nvSpPr>
              <p:cNvPr id="3" name="Content Placeholder 2">
                <a:extLst>
                  <a:ext uri="{FF2B5EF4-FFF2-40B4-BE49-F238E27FC236}">
                    <a16:creationId xmlns:a16="http://schemas.microsoft.com/office/drawing/2014/main" id="{C2B3FEFD-DF65-4B6B-AE78-C2EDB1E50410}"/>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D765C31A-D147-645C-AD99-2E787172EEEC}"/>
              </a:ext>
            </a:extLst>
          </p:cNvPr>
          <p:cNvPicPr>
            <a:picLocks noChangeAspect="1"/>
          </p:cNvPicPr>
          <p:nvPr/>
        </p:nvPicPr>
        <p:blipFill>
          <a:blip r:embed="rId3"/>
          <a:stretch>
            <a:fillRect/>
          </a:stretch>
        </p:blipFill>
        <p:spPr>
          <a:xfrm>
            <a:off x="2209799" y="5804408"/>
            <a:ext cx="7772400" cy="1053592"/>
          </a:xfrm>
          <a:prstGeom prst="rect">
            <a:avLst/>
          </a:prstGeom>
        </p:spPr>
      </p:pic>
    </p:spTree>
    <p:extLst>
      <p:ext uri="{BB962C8B-B14F-4D97-AF65-F5344CB8AC3E}">
        <p14:creationId xmlns:p14="http://schemas.microsoft.com/office/powerpoint/2010/main" val="332820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02D8F-A940-7F59-D60C-2E200F9AA432}"/>
              </a:ext>
            </a:extLst>
          </p:cNvPr>
          <p:cNvSpPr>
            <a:spLocks noGrp="1"/>
          </p:cNvSpPr>
          <p:nvPr>
            <p:ph type="title"/>
          </p:nvPr>
        </p:nvSpPr>
        <p:spPr/>
        <p:txBody>
          <a:bodyPr/>
          <a:lstStyle/>
          <a:p>
            <a:r>
              <a:rPr lang="en-US" dirty="0"/>
              <a:t>Assumption for our dataset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9FAACA1-1618-0D54-A2D1-5E8009285F94}"/>
                  </a:ext>
                </a:extLst>
              </p:cNvPr>
              <p:cNvSpPr>
                <a:spLocks noGrp="1"/>
              </p:cNvSpPr>
              <p:nvPr>
                <p:ph idx="1"/>
              </p:nvPr>
            </p:nvSpPr>
            <p:spPr/>
            <p:txBody>
              <a:bodyPr/>
              <a:lstStyle/>
              <a:p>
                <a:r>
                  <a:rPr lang="en-US" b="1" dirty="0"/>
                  <a:t>IMPORTANT ASSUMPTION: </a:t>
                </a:r>
                <a:r>
                  <a:rPr lang="en-US" dirty="0"/>
                  <a:t>Assume our dataset values come from some distribution </a:t>
                </a:r>
                <a14:m>
                  <m:oMath xmlns:m="http://schemas.openxmlformats.org/officeDocument/2006/math">
                    <m:r>
                      <a:rPr lang="en-CA" b="0" i="1" smtClean="0">
                        <a:latin typeface="Cambria Math" panose="02040503050406030204" pitchFamily="18" charset="0"/>
                      </a:rPr>
                      <m:t>𝐷</m:t>
                    </m:r>
                  </m:oMath>
                </a14:m>
                <a:r>
                  <a:rPr lang="en-US" b="1" dirty="0"/>
                  <a:t>.</a:t>
                </a:r>
              </a:p>
            </p:txBody>
          </p:sp>
        </mc:Choice>
        <mc:Fallback xmlns="">
          <p:sp>
            <p:nvSpPr>
              <p:cNvPr id="3" name="Content Placeholder 2">
                <a:extLst>
                  <a:ext uri="{FF2B5EF4-FFF2-40B4-BE49-F238E27FC236}">
                    <a16:creationId xmlns:a16="http://schemas.microsoft.com/office/drawing/2014/main" id="{99FAACA1-1618-0D54-A2D1-5E8009285F94}"/>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6957491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Quotable</Template>
  <TotalTime>1528</TotalTime>
  <Words>1487</Words>
  <Application>Microsoft Macintosh PowerPoint</Application>
  <PresentationFormat>Widescreen</PresentationFormat>
  <Paragraphs>94</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Cambria Math</vt:lpstr>
      <vt:lpstr>Century Gothic</vt:lpstr>
      <vt:lpstr>Wingdings</vt:lpstr>
      <vt:lpstr>Wingdings 2</vt:lpstr>
      <vt:lpstr>Quotable</vt:lpstr>
      <vt:lpstr>Why is my Machine Learning Model so Bad?</vt:lpstr>
      <vt:lpstr>A bit about me…</vt:lpstr>
      <vt:lpstr>Wtf is machine learning?</vt:lpstr>
      <vt:lpstr>Why is this problem important?</vt:lpstr>
      <vt:lpstr>Regression example</vt:lpstr>
      <vt:lpstr>What actually happened just now?</vt:lpstr>
      <vt:lpstr>Visualizing residuals</vt:lpstr>
      <vt:lpstr>Notice that our line is not perfectly accurate!</vt:lpstr>
      <vt:lpstr>Assumption for our dataset</vt:lpstr>
      <vt:lpstr>Now to learn more about errors in our predictions!</vt:lpstr>
      <vt:lpstr>Showing the product term is 0</vt:lpstr>
      <vt:lpstr>What did we learn so far?</vt:lpstr>
      <vt:lpstr>We are so back</vt:lpstr>
      <vt:lpstr>I swear this is the last math-y proof…</vt:lpstr>
      <vt:lpstr>Sooo… what did we get?</vt:lpstr>
      <vt:lpstr>Looking at the Three Terms again:</vt:lpstr>
      <vt:lpstr>Looking at the Three Terms again:</vt:lpstr>
      <vt:lpstr>Looking at the Three Terms again:</vt:lpstr>
      <vt:lpstr>How does model complexity affect the three terms?</vt:lpstr>
      <vt:lpstr>What did we just do?</vt:lpstr>
      <vt:lpstr>Thanks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is my Machine Learning Model so Bad?</dc:title>
  <dc:creator>Sat Arora</dc:creator>
  <cp:lastModifiedBy>Sat Arora</cp:lastModifiedBy>
  <cp:revision>17</cp:revision>
  <dcterms:created xsi:type="dcterms:W3CDTF">2024-04-02T21:59:42Z</dcterms:created>
  <dcterms:modified xsi:type="dcterms:W3CDTF">2024-04-04T00:06:21Z</dcterms:modified>
</cp:coreProperties>
</file>

<file path=docProps/thumbnail.jpeg>
</file>